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256" r:id="rId2"/>
    <p:sldId id="257" r:id="rId3"/>
    <p:sldId id="269" r:id="rId4"/>
    <p:sldId id="307" r:id="rId5"/>
    <p:sldId id="271" r:id="rId6"/>
    <p:sldId id="273" r:id="rId7"/>
    <p:sldId id="274" r:id="rId8"/>
    <p:sldId id="275" r:id="rId9"/>
    <p:sldId id="276" r:id="rId10"/>
    <p:sldId id="277" r:id="rId11"/>
    <p:sldId id="278" r:id="rId12"/>
    <p:sldId id="279" r:id="rId13"/>
    <p:sldId id="280" r:id="rId14"/>
    <p:sldId id="281" r:id="rId15"/>
    <p:sldId id="282" r:id="rId16"/>
    <p:sldId id="299" r:id="rId17"/>
    <p:sldId id="296" r:id="rId18"/>
    <p:sldId id="291" r:id="rId19"/>
    <p:sldId id="300" r:id="rId20"/>
    <p:sldId id="298" r:id="rId21"/>
    <p:sldId id="292" r:id="rId22"/>
    <p:sldId id="293" r:id="rId23"/>
    <p:sldId id="294" r:id="rId24"/>
    <p:sldId id="301" r:id="rId25"/>
    <p:sldId id="295" r:id="rId26"/>
    <p:sldId id="302" r:id="rId27"/>
    <p:sldId id="303" r:id="rId28"/>
    <p:sldId id="328" r:id="rId29"/>
    <p:sldId id="323" r:id="rId30"/>
    <p:sldId id="325" r:id="rId31"/>
    <p:sldId id="327" r:id="rId32"/>
    <p:sldId id="308" r:id="rId33"/>
    <p:sldId id="309" r:id="rId34"/>
    <p:sldId id="310" r:id="rId35"/>
    <p:sldId id="314"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Лена" initials="Л"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86477" autoAdjust="0"/>
  </p:normalViewPr>
  <p:slideViewPr>
    <p:cSldViewPr>
      <p:cViewPr varScale="1">
        <p:scale>
          <a:sx n="97" d="100"/>
          <a:sy n="97" d="100"/>
        </p:scale>
        <p:origin x="-114"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283B1-32FB-4AFB-817F-E31C660853B0}" type="doc">
      <dgm:prSet loTypeId="urn:microsoft.com/office/officeart/2005/8/layout/venn1" loCatId="relationship" qsTypeId="urn:microsoft.com/office/officeart/2005/8/quickstyle/simple1" qsCatId="simple" csTypeId="urn:microsoft.com/office/officeart/2005/8/colors/accent1_2" csCatId="accent1" phldr="1"/>
      <dgm:spPr/>
    </dgm:pt>
    <dgm:pt modelId="{C522E8BC-FEB3-4A6E-AD69-52DC3C06ED50}" type="pres">
      <dgm:prSet presAssocID="{141283B1-32FB-4AFB-817F-E31C660853B0}" presName="compositeShape" presStyleCnt="0">
        <dgm:presLayoutVars>
          <dgm:chMax val="7"/>
          <dgm:dir/>
          <dgm:resizeHandles val="exact"/>
        </dgm:presLayoutVars>
      </dgm:prSet>
      <dgm:spPr/>
    </dgm:pt>
  </dgm:ptLst>
  <dgm:cxnLst>
    <dgm:cxn modelId="{05719AC1-8636-4F6D-920D-CE96B98AA78A}" type="presOf" srcId="{141283B1-32FB-4AFB-817F-E31C660853B0}" destId="{C522E8BC-FEB3-4A6E-AD69-52DC3C06ED50}"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0A623-EA48-45AB-B247-CCC763E65ECA}" type="datetimeFigureOut">
              <a:rPr lang="ru-RU" smtClean="0"/>
              <a:pPr/>
              <a:t>18.01.2015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4B603-6C22-48DE-A471-FFFCB62C7CC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E64B603-6C22-48DE-A471-FFFCB62C7CC1}"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E64B603-6C22-48DE-A471-FFFCB62C7CC1}"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18.01.2015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18.01.2015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18.01.2015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18.01.2015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18.01.2015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oleObject" Target="../embeddings/oleObject1.bin"/><Relationship Id="rId3" Type="http://schemas.openxmlformats.org/officeDocument/2006/relationships/hyperlink" Target="http://commons.wikimedia.org/w/index.php?title=File:Pythagorean_proof2.png&amp;filetimestamp=20060509195021&amp;uselang=ru" TargetMode="External"/><Relationship Id="rId7" Type="http://schemas.openxmlformats.org/officeDocument/2006/relationships/hyperlink" Target="http://commons.wikimedia.org/w/index.php?title=File:Teorema_de_Pit%C3%A1goras.Leonardo_da_Vinci.svg&amp;filetimestamp=20060815163358&amp;uselang=ru" TargetMode="External"/><Relationship Id="rId12"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hyperlink" Target="http://commons.wikimedia.org/w/index.php?title=File:Teorema_de_Pit%C3%A1goras.Euclides.svg&amp;filetimestamp=20060722192312&amp;uselang=ru" TargetMode="External"/><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ru.wikipedia.org/wiki/%D0%9C%D0%B0%D1%82%D0%B5%D0%BC%D0%B0%D1%82%D0%B8%D0%BA" TargetMode="Externa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ru.wikipedia.org/wiki/%D0%9E%D0%B4%D0%BE%D0%BC%D0%B5%D1%82%D1%80" TargetMode="External"/><Relationship Id="rId2" Type="http://schemas.openxmlformats.org/officeDocument/2006/relationships/hyperlink" Target="http://ru.wikipedia.org/wiki/%D0%98%D0%BD%D0%B6%D0%B5%D0%BD%D0%B5%D1%80"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3366868" y="533400"/>
          <a:ext cx="5105400" cy="2868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одзаголовок 2"/>
          <p:cNvSpPr>
            <a:spLocks noGrp="1"/>
          </p:cNvSpPr>
          <p:nvPr>
            <p:ph type="subTitle" idx="1"/>
          </p:nvPr>
        </p:nvSpPr>
        <p:spPr>
          <a:xfrm>
            <a:off x="2857488" y="3429000"/>
            <a:ext cx="5929354" cy="3214709"/>
          </a:xfrm>
        </p:spPr>
        <p:txBody>
          <a:bodyPr>
            <a:normAutofit/>
          </a:bodyPr>
          <a:lstStyle/>
          <a:p>
            <a:pPr lvl="0"/>
            <a:r>
              <a:rPr lang="ru-RU" sz="2800" dirty="0" smtClean="0">
                <a:solidFill>
                  <a:srgbClr val="002060"/>
                </a:solidFill>
                <a:latin typeface="Monotype Corsiva" pitchFamily="66" charset="0"/>
              </a:rPr>
              <a:t>«Математика – </a:t>
            </a:r>
          </a:p>
          <a:p>
            <a:pPr lvl="0"/>
            <a:r>
              <a:rPr lang="ru-RU" sz="2800" dirty="0" smtClean="0">
                <a:solidFill>
                  <a:srgbClr val="002060"/>
                </a:solidFill>
                <a:latin typeface="Monotype Corsiva" pitchFamily="66" charset="0"/>
              </a:rPr>
              <a:t>единственный</a:t>
            </a:r>
          </a:p>
          <a:p>
            <a:pPr lvl="0"/>
            <a:r>
              <a:rPr lang="ru-RU" sz="2800" dirty="0" smtClean="0">
                <a:solidFill>
                  <a:srgbClr val="002060"/>
                </a:solidFill>
                <a:latin typeface="Monotype Corsiva" pitchFamily="66" charset="0"/>
              </a:rPr>
              <a:t>         совершенный метод </a:t>
            </a:r>
          </a:p>
          <a:p>
            <a:pPr lvl="0"/>
            <a:r>
              <a:rPr lang="ru-RU" sz="2800" dirty="0" smtClean="0">
                <a:solidFill>
                  <a:srgbClr val="002060"/>
                </a:solidFill>
                <a:latin typeface="Monotype Corsiva" pitchFamily="66" charset="0"/>
              </a:rPr>
              <a:t>                    водить себя самого</a:t>
            </a:r>
          </a:p>
          <a:p>
            <a:pPr lvl="0"/>
            <a:r>
              <a:rPr lang="ru-RU" sz="2800" dirty="0" smtClean="0">
                <a:solidFill>
                  <a:srgbClr val="002060"/>
                </a:solidFill>
                <a:latin typeface="Monotype Corsiva" pitchFamily="66" charset="0"/>
              </a:rPr>
              <a:t> за нос»    </a:t>
            </a:r>
          </a:p>
          <a:p>
            <a:pPr lvl="0" algn="ctr"/>
            <a:r>
              <a:rPr lang="ru-RU" dirty="0" smtClean="0">
                <a:solidFill>
                  <a:srgbClr val="002060"/>
                </a:solidFill>
                <a:latin typeface="Monotype Corsiva" pitchFamily="66" charset="0"/>
              </a:rPr>
              <a:t>                                                                 А.Эйнштейн</a:t>
            </a:r>
            <a:endParaRPr lang="ru-RU" dirty="0">
              <a:solidFill>
                <a:srgbClr val="002060"/>
              </a:solidFill>
              <a:latin typeface="Monotype Corsiva" pitchFamily="66" charset="0"/>
            </a:endParaRPr>
          </a:p>
        </p:txBody>
      </p:sp>
      <p:sp>
        <p:nvSpPr>
          <p:cNvPr id="5" name="TextBox 4"/>
          <p:cNvSpPr txBox="1"/>
          <p:nvPr/>
        </p:nvSpPr>
        <p:spPr>
          <a:xfrm>
            <a:off x="3143240" y="357166"/>
            <a:ext cx="5572164" cy="2646878"/>
          </a:xfrm>
          <a:prstGeom prst="rect">
            <a:avLst/>
          </a:prstGeom>
          <a:noFill/>
        </p:spPr>
        <p:txBody>
          <a:bodyPr wrap="square" rtlCol="0">
            <a:spAutoFit/>
          </a:bodyPr>
          <a:lstStyle/>
          <a:p>
            <a:pPr lvl="0"/>
            <a:endParaRPr lang="ru-RU" dirty="0" smtClean="0"/>
          </a:p>
          <a:p>
            <a:pPr algn="ctr"/>
            <a:r>
              <a:rPr lang="ru-RU" sz="3600" dirty="0" smtClean="0"/>
              <a:t>За страницами учебника «Геометрия 7-9»</a:t>
            </a:r>
          </a:p>
          <a:p>
            <a:pPr algn="ctr"/>
            <a:endParaRPr lang="ru-RU" sz="3600" dirty="0" smtClean="0"/>
          </a:p>
          <a:p>
            <a:pPr algn="ctr"/>
            <a:r>
              <a:rPr lang="ru-RU" sz="2000" dirty="0" smtClean="0"/>
              <a:t>авт. </a:t>
            </a:r>
            <a:r>
              <a:rPr lang="ru-RU" sz="2000" dirty="0" err="1" smtClean="0"/>
              <a:t>Л.С.Атанасян</a:t>
            </a:r>
            <a:r>
              <a:rPr lang="ru-RU" sz="2000" dirty="0" smtClean="0"/>
              <a:t>, В.Ф.Бутузов, С.Б.Кадомцев, Э.Г.Позняк, И.И.Юдина</a:t>
            </a:r>
            <a:endParaRPr lang="ru-RU" sz="2000" dirty="0"/>
          </a:p>
        </p:txBody>
      </p:sp>
      <p:pic>
        <p:nvPicPr>
          <p:cNvPr id="1026" name="Picture 2" descr="C:\Documents and Settings\Школа 12\Мои документы\Мои рисунки\Копия aacd10675192.jpg"/>
          <p:cNvPicPr>
            <a:picLocks noChangeAspect="1" noChangeArrowheads="1"/>
          </p:cNvPicPr>
          <p:nvPr/>
        </p:nvPicPr>
        <p:blipFill>
          <a:blip r:embed="rId7" cstate="print"/>
          <a:srcRect/>
          <a:stretch>
            <a:fillRect/>
          </a:stretch>
        </p:blipFill>
        <p:spPr bwMode="auto">
          <a:xfrm>
            <a:off x="428596" y="571480"/>
            <a:ext cx="1819275" cy="2643206"/>
          </a:xfrm>
          <a:prstGeom prst="rect">
            <a:avLst/>
          </a:prstGeom>
          <a:noFill/>
        </p:spPr>
      </p:pic>
      <p:sp>
        <p:nvSpPr>
          <p:cNvPr id="7" name="TextBox 6"/>
          <p:cNvSpPr txBox="1"/>
          <p:nvPr/>
        </p:nvSpPr>
        <p:spPr>
          <a:xfrm>
            <a:off x="214282" y="3357562"/>
            <a:ext cx="2286016" cy="3000396"/>
          </a:xfrm>
          <a:prstGeom prst="rect">
            <a:avLst/>
          </a:prstGeom>
          <a:noFill/>
        </p:spPr>
        <p:txBody>
          <a:bodyPr wrap="square" rtlCol="0">
            <a:spAutoFit/>
          </a:bodyPr>
          <a:lstStyle/>
          <a:p>
            <a:r>
              <a:rPr lang="ru-RU" dirty="0" smtClean="0"/>
              <a:t>Исследовательская работа учащихся</a:t>
            </a:r>
          </a:p>
          <a:p>
            <a:r>
              <a:rPr lang="ru-RU" dirty="0" smtClean="0"/>
              <a:t>8 классов</a:t>
            </a:r>
          </a:p>
          <a:p>
            <a:r>
              <a:rPr lang="ru-RU" i="1" dirty="0" smtClean="0"/>
              <a:t>под руководством учителя математики </a:t>
            </a:r>
          </a:p>
          <a:p>
            <a:r>
              <a:rPr lang="ru-RU" dirty="0" smtClean="0"/>
              <a:t>МБОУ лицей  </a:t>
            </a:r>
            <a:r>
              <a:rPr lang="ru-RU" sz="1400" dirty="0" smtClean="0"/>
              <a:t>№ </a:t>
            </a:r>
            <a:r>
              <a:rPr lang="ru-RU" sz="2000" dirty="0" smtClean="0"/>
              <a:t>12,</a:t>
            </a:r>
            <a:r>
              <a:rPr lang="ru-RU" dirty="0" smtClean="0"/>
              <a:t> г.Химки Московской обл. </a:t>
            </a:r>
          </a:p>
          <a:p>
            <a:r>
              <a:rPr lang="ru-RU" dirty="0" err="1" smtClean="0"/>
              <a:t>Бараковой</a:t>
            </a:r>
            <a:r>
              <a:rPr lang="ru-RU" dirty="0" smtClean="0"/>
              <a:t> Е.А.</a:t>
            </a:r>
            <a:endParaRPr lang="ru-RU" dirty="0"/>
          </a:p>
        </p:txBody>
      </p:sp>
      <p:pic>
        <p:nvPicPr>
          <p:cNvPr id="2" name="Picture 2" descr="C:\Documents and Settings\Школа 12\Мои документы\Мои рисунки\is.jpg"/>
          <p:cNvPicPr>
            <a:picLocks noChangeAspect="1" noChangeArrowheads="1"/>
          </p:cNvPicPr>
          <p:nvPr/>
        </p:nvPicPr>
        <p:blipFill>
          <a:blip r:embed="rId8" cstate="print"/>
          <a:srcRect/>
          <a:stretch>
            <a:fillRect/>
          </a:stretch>
        </p:blipFill>
        <p:spPr bwMode="auto">
          <a:xfrm>
            <a:off x="3500430" y="3500438"/>
            <a:ext cx="2357454" cy="264320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vertical)">
                                      <p:cBhvr>
                                        <p:cTn id="7" dur="2000"/>
                                        <p:tgtEl>
                                          <p:spTgt spid="5">
                                            <p:txEl>
                                              <p:pRg st="1" end="1"/>
                                            </p:txEl>
                                          </p:spTgt>
                                        </p:tgtEl>
                                      </p:cBhvr>
                                    </p:animEffect>
                                  </p:childTnLst>
                                </p:cTn>
                              </p:par>
                            </p:childTnLst>
                          </p:cTn>
                        </p:par>
                        <p:par>
                          <p:cTn id="8" fill="hold">
                            <p:stCondLst>
                              <p:cond delay="2000"/>
                            </p:stCondLst>
                            <p:childTnLst>
                              <p:par>
                                <p:cTn id="9" presetID="3" presetClass="entr" presetSubtype="5"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blinds(vertical)">
                                      <p:cBhvr>
                                        <p:cTn id="11" dur="2000"/>
                                        <p:tgtEl>
                                          <p:spTgt spid="5">
                                            <p:txEl>
                                              <p:pRg st="3" end="3"/>
                                            </p:txEl>
                                          </p:spTgt>
                                        </p:tgtEl>
                                      </p:cBhvr>
                                    </p:animEffect>
                                  </p:childTnLst>
                                </p:cTn>
                              </p:par>
                            </p:childTnLst>
                          </p:cTn>
                        </p:par>
                        <p:par>
                          <p:cTn id="12" fill="hold">
                            <p:stCondLst>
                              <p:cond delay="4000"/>
                            </p:stCondLst>
                            <p:childTnLst>
                              <p:par>
                                <p:cTn id="13" presetID="8" presetClass="entr" presetSubtype="32"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amond(out)">
                                      <p:cBhvr>
                                        <p:cTn id="15" dur="2000"/>
                                        <p:tgtEl>
                                          <p:spTgt spid="1026"/>
                                        </p:tgtEl>
                                      </p:cBhvr>
                                    </p:animEffect>
                                  </p:childTnLst>
                                </p:cTn>
                              </p:par>
                            </p:childTnLst>
                          </p:cTn>
                        </p:par>
                        <p:par>
                          <p:cTn id="16" fill="hold">
                            <p:stCondLst>
                              <p:cond delay="6000"/>
                            </p:stCondLst>
                            <p:childTnLst>
                              <p:par>
                                <p:cTn id="17" presetID="2" presetClass="entr" presetSubtype="4"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8000"/>
                            </p:stCondLst>
                            <p:childTnLst>
                              <p:par>
                                <p:cTn id="22" presetID="2" presetClass="entr" presetSubtype="4"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0"/>
                            </p:stCondLst>
                            <p:childTnLst>
                              <p:par>
                                <p:cTn id="27" presetID="2" presetClass="entr" presetSubtype="4" fill="hold" nodeType="after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2000"/>
                            </p:stCondLst>
                            <p:childTnLst>
                              <p:par>
                                <p:cTn id="32" presetID="2" presetClass="entr" presetSubtype="4" fill="hold" nodeType="after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 calcmode="lin" valueType="num">
                                      <p:cBhvr additive="base">
                                        <p:cTn id="34"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4000"/>
                            </p:stCondLst>
                            <p:childTnLst>
                              <p:par>
                                <p:cTn id="37" presetID="2" presetClass="entr" presetSubtype="4" fill="hold" nodeType="after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additive="base">
                                        <p:cTn id="39"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6000"/>
                            </p:stCondLst>
                            <p:childTnLst>
                              <p:par>
                                <p:cTn id="42" presetID="2" presetClass="entr" presetSubtype="4" fill="hold" nodeType="after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additive="base">
                                        <p:cTn id="4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17000"/>
                            </p:stCondLst>
                            <p:childTnLst>
                              <p:par>
                                <p:cTn id="47" presetID="2" presetClass="entr" presetSubtype="4" fill="hold" nodeType="after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8000"/>
                            </p:stCondLst>
                            <p:childTnLst>
                              <p:par>
                                <p:cTn id="52" presetID="2" presetClass="entr" presetSubtype="4" fill="hold" nodeType="after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 calcmode="lin" valueType="num">
                                      <p:cBhvr additive="base">
                                        <p:cTn id="5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9000"/>
                            </p:stCondLst>
                            <p:childTnLst>
                              <p:par>
                                <p:cTn id="57" presetID="2" presetClass="entr" presetSubtype="4" fill="hold" nodeType="after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 calcmode="lin" valueType="num">
                                      <p:cBhvr additive="base">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61" fill="hold">
                            <p:stCondLst>
                              <p:cond delay="20000"/>
                            </p:stCondLst>
                            <p:childTnLst>
                              <p:par>
                                <p:cTn id="62" presetID="2" presetClass="entr" presetSubtype="4" fill="hold" nodeType="after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 calcmode="lin" valueType="num">
                                      <p:cBhvr additive="base">
                                        <p:cTn id="6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6" fill="hold">
                            <p:stCondLst>
                              <p:cond delay="21000"/>
                            </p:stCondLst>
                            <p:childTnLst>
                              <p:par>
                                <p:cTn id="67" presetID="2" presetClass="entr" presetSubtype="4" fill="hold" nodeType="after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 calcmode="lin" valueType="num">
                                      <p:cBhvr additive="base">
                                        <p:cTn id="6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71" fill="hold">
                            <p:stCondLst>
                              <p:cond delay="22000"/>
                            </p:stCondLst>
                            <p:childTnLst>
                              <p:par>
                                <p:cTn id="72" presetID="8" presetClass="entr" presetSubtype="32"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diamond(out)">
                                      <p:cBhvr>
                                        <p:cTn id="7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428604"/>
            <a:ext cx="4000528" cy="584775"/>
          </a:xfrm>
          <a:prstGeom prst="rect">
            <a:avLst/>
          </a:prstGeom>
        </p:spPr>
        <p:txBody>
          <a:bodyPr wrap="square">
            <a:spAutoFit/>
          </a:bodyPr>
          <a:lstStyle/>
          <a:p>
            <a:r>
              <a:rPr lang="ru-RU" sz="3200" i="1" dirty="0" smtClean="0"/>
              <a:t>Что общее всем? - </a:t>
            </a:r>
            <a:endParaRPr lang="ru-RU" sz="3200" i="1" dirty="0"/>
          </a:p>
        </p:txBody>
      </p:sp>
      <p:sp>
        <p:nvSpPr>
          <p:cNvPr id="3" name="Прямоугольник 2"/>
          <p:cNvSpPr/>
          <p:nvPr/>
        </p:nvSpPr>
        <p:spPr>
          <a:xfrm>
            <a:off x="2286000" y="1500175"/>
            <a:ext cx="5500710" cy="1077218"/>
          </a:xfrm>
          <a:prstGeom prst="rect">
            <a:avLst/>
          </a:prstGeom>
        </p:spPr>
        <p:txBody>
          <a:bodyPr wrap="square">
            <a:spAutoFit/>
          </a:bodyPr>
          <a:lstStyle/>
          <a:p>
            <a:r>
              <a:rPr lang="ru-RU" sz="3200" i="1" dirty="0" smtClean="0"/>
              <a:t>Надежда: ее имеют и те, у кого нет ничего другого.</a:t>
            </a:r>
            <a:endParaRPr lang="ru-RU"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285728"/>
            <a:ext cx="5643602" cy="584775"/>
          </a:xfrm>
          <a:prstGeom prst="rect">
            <a:avLst/>
          </a:prstGeom>
        </p:spPr>
        <p:txBody>
          <a:bodyPr wrap="square">
            <a:spAutoFit/>
          </a:bodyPr>
          <a:lstStyle/>
          <a:p>
            <a:r>
              <a:rPr lang="ru-RU" sz="3200" i="1" dirty="0" smtClean="0"/>
              <a:t>Что полезнее всего? - </a:t>
            </a:r>
            <a:endParaRPr lang="ru-RU" sz="3200" i="1" dirty="0"/>
          </a:p>
        </p:txBody>
      </p:sp>
      <p:sp>
        <p:nvSpPr>
          <p:cNvPr id="3" name="Прямоугольник 2"/>
          <p:cNvSpPr/>
          <p:nvPr/>
        </p:nvSpPr>
        <p:spPr>
          <a:xfrm>
            <a:off x="1928794" y="1214422"/>
            <a:ext cx="5929354" cy="2062103"/>
          </a:xfrm>
          <a:prstGeom prst="rect">
            <a:avLst/>
          </a:prstGeom>
        </p:spPr>
        <p:txBody>
          <a:bodyPr wrap="square">
            <a:spAutoFit/>
          </a:bodyPr>
          <a:lstStyle/>
          <a:p>
            <a:r>
              <a:rPr lang="ru-RU" sz="3200" i="1" dirty="0" smtClean="0"/>
              <a:t>Добродетель, ибо благодаря ей все иное может найти применение и стать полезным. </a:t>
            </a:r>
            <a:endParaRPr lang="ru-RU"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357166"/>
            <a:ext cx="4714908" cy="584775"/>
          </a:xfrm>
          <a:prstGeom prst="rect">
            <a:avLst/>
          </a:prstGeom>
        </p:spPr>
        <p:txBody>
          <a:bodyPr wrap="square">
            <a:spAutoFit/>
          </a:bodyPr>
          <a:lstStyle/>
          <a:p>
            <a:r>
              <a:rPr lang="ru-RU" sz="3200" i="1" dirty="0" smtClean="0"/>
              <a:t>Что самое вредное? - </a:t>
            </a:r>
            <a:endParaRPr lang="ru-RU" sz="3200" i="1" dirty="0"/>
          </a:p>
        </p:txBody>
      </p:sp>
      <p:sp>
        <p:nvSpPr>
          <p:cNvPr id="3" name="Прямоугольник 2"/>
          <p:cNvSpPr/>
          <p:nvPr/>
        </p:nvSpPr>
        <p:spPr>
          <a:xfrm>
            <a:off x="1857356" y="1214423"/>
            <a:ext cx="6072230" cy="1569660"/>
          </a:xfrm>
          <a:prstGeom prst="rect">
            <a:avLst/>
          </a:prstGeom>
        </p:spPr>
        <p:txBody>
          <a:bodyPr wrap="square">
            <a:spAutoFit/>
          </a:bodyPr>
          <a:lstStyle/>
          <a:p>
            <a:r>
              <a:rPr lang="ru-RU" sz="3200" i="1" dirty="0" smtClean="0"/>
              <a:t>Порок, ибо в его присутствии портится почти все. </a:t>
            </a:r>
            <a:endParaRPr lang="ru-RU"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500042"/>
            <a:ext cx="4857784" cy="584775"/>
          </a:xfrm>
          <a:prstGeom prst="rect">
            <a:avLst/>
          </a:prstGeom>
        </p:spPr>
        <p:txBody>
          <a:bodyPr wrap="square">
            <a:spAutoFit/>
          </a:bodyPr>
          <a:lstStyle/>
          <a:p>
            <a:r>
              <a:rPr lang="ru-RU" sz="3200" i="1" dirty="0" smtClean="0"/>
              <a:t>Что сильнее всего? - </a:t>
            </a:r>
            <a:endParaRPr lang="ru-RU" sz="3200" i="1" dirty="0"/>
          </a:p>
        </p:txBody>
      </p:sp>
      <p:sp>
        <p:nvSpPr>
          <p:cNvPr id="3" name="Прямоугольник 2"/>
          <p:cNvSpPr/>
          <p:nvPr/>
        </p:nvSpPr>
        <p:spPr>
          <a:xfrm>
            <a:off x="1785918" y="1571612"/>
            <a:ext cx="6000791" cy="1077218"/>
          </a:xfrm>
          <a:prstGeom prst="rect">
            <a:avLst/>
          </a:prstGeom>
        </p:spPr>
        <p:txBody>
          <a:bodyPr wrap="square">
            <a:spAutoFit/>
          </a:bodyPr>
          <a:lstStyle/>
          <a:p>
            <a:r>
              <a:rPr lang="ru-RU" sz="3200" i="1" dirty="0" smtClean="0"/>
              <a:t>Необходимость, ибо она непреодолима. </a:t>
            </a:r>
            <a:endParaRPr lang="ru-RU"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642918"/>
            <a:ext cx="5072098" cy="584775"/>
          </a:xfrm>
          <a:prstGeom prst="rect">
            <a:avLst/>
          </a:prstGeom>
        </p:spPr>
        <p:txBody>
          <a:bodyPr wrap="square">
            <a:spAutoFit/>
          </a:bodyPr>
          <a:lstStyle/>
          <a:p>
            <a:r>
              <a:rPr lang="ru-RU" sz="3200" i="1" dirty="0" smtClean="0"/>
              <a:t>Что самое легкое? - </a:t>
            </a:r>
            <a:endParaRPr lang="ru-RU" sz="3200" i="1" dirty="0"/>
          </a:p>
        </p:txBody>
      </p:sp>
      <p:sp>
        <p:nvSpPr>
          <p:cNvPr id="3" name="Прямоугольник 2"/>
          <p:cNvSpPr/>
          <p:nvPr/>
        </p:nvSpPr>
        <p:spPr>
          <a:xfrm>
            <a:off x="1857356" y="1714489"/>
            <a:ext cx="5929354" cy="2062103"/>
          </a:xfrm>
          <a:prstGeom prst="rect">
            <a:avLst/>
          </a:prstGeom>
        </p:spPr>
        <p:txBody>
          <a:bodyPr wrap="square">
            <a:spAutoFit/>
          </a:bodyPr>
          <a:lstStyle/>
          <a:p>
            <a:r>
              <a:rPr lang="ru-RU" sz="3200" i="1" dirty="0" smtClean="0"/>
              <a:t>То, что соответствует природе, ибо даже наслаждения часто утомляют.</a:t>
            </a:r>
            <a:endParaRPr lang="ru-RU"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85728"/>
            <a:ext cx="4125469" cy="461665"/>
          </a:xfrm>
          <a:prstGeom prst="rect">
            <a:avLst/>
          </a:prstGeom>
          <a:noFill/>
        </p:spPr>
        <p:txBody>
          <a:bodyPr wrap="square" rtlCol="0">
            <a:spAutoFit/>
          </a:bodyPr>
          <a:lstStyle/>
          <a:p>
            <a:r>
              <a:rPr lang="ru-RU" sz="2400" i="1" dirty="0" smtClean="0"/>
              <a:t>Открытия Фалеса</a:t>
            </a:r>
            <a:endParaRPr lang="ru-RU" sz="2400" i="1" dirty="0"/>
          </a:p>
        </p:txBody>
      </p:sp>
      <p:pic>
        <p:nvPicPr>
          <p:cNvPr id="3" name="Содержимое 3" descr="пирамиды.jpg"/>
          <p:cNvPicPr>
            <a:picLocks noChangeAspect="1"/>
          </p:cNvPicPr>
          <p:nvPr/>
        </p:nvPicPr>
        <p:blipFill>
          <a:blip r:embed="rId3" cstate="print"/>
          <a:stretch>
            <a:fillRect/>
          </a:stretch>
        </p:blipFill>
        <p:spPr>
          <a:xfrm>
            <a:off x="571472" y="785795"/>
            <a:ext cx="2571768" cy="1357322"/>
          </a:xfrm>
          <a:prstGeom prst="rect">
            <a:avLst/>
          </a:prstGeom>
          <a:solidFill>
            <a:schemeClr val="bg1">
              <a:alpha val="37000"/>
            </a:schemeClr>
          </a:solidFill>
          <a:ln>
            <a:noFill/>
          </a:ln>
          <a:effectLst>
            <a:outerShdw blurRad="1270000" dist="50800" dir="5400000" sx="102000" sy="102000" algn="ctr" rotWithShape="0">
              <a:srgbClr val="000000">
                <a:alpha val="47000"/>
              </a:srgbClr>
            </a:outerShdw>
          </a:effectLst>
        </p:spPr>
      </p:pic>
      <p:sp>
        <p:nvSpPr>
          <p:cNvPr id="4" name="Прямоугольник 3"/>
          <p:cNvSpPr/>
          <p:nvPr/>
        </p:nvSpPr>
        <p:spPr>
          <a:xfrm>
            <a:off x="3786182" y="714356"/>
            <a:ext cx="4286280" cy="1323439"/>
          </a:xfrm>
          <a:prstGeom prst="rect">
            <a:avLst/>
          </a:prstGeom>
        </p:spPr>
        <p:txBody>
          <a:bodyPr wrap="square">
            <a:spAutoFit/>
          </a:bodyPr>
          <a:lstStyle/>
          <a:p>
            <a:r>
              <a:rPr lang="ru-RU" sz="1600" i="1" dirty="0" smtClean="0"/>
              <a:t>Некоторое время Фалес жил в Египте,</a:t>
            </a:r>
          </a:p>
          <a:p>
            <a:r>
              <a:rPr lang="ru-RU" sz="1600" i="1" dirty="0" smtClean="0"/>
              <a:t>где продемонстрировал  способ измерения пирамид (задача об измерении высоты предмета и нахождении расстояния до недосягаемой точки)</a:t>
            </a:r>
            <a:endParaRPr lang="ru-RU" sz="1600" i="1" dirty="0"/>
          </a:p>
        </p:txBody>
      </p:sp>
      <p:pic>
        <p:nvPicPr>
          <p:cNvPr id="6" name="Содержимое 7" descr="углы.png"/>
          <p:cNvPicPr>
            <a:picLocks noChangeAspect="1"/>
          </p:cNvPicPr>
          <p:nvPr/>
        </p:nvPicPr>
        <p:blipFill>
          <a:blip r:embed="rId4" cstate="print"/>
          <a:stretch>
            <a:fillRect/>
          </a:stretch>
        </p:blipFill>
        <p:spPr>
          <a:xfrm>
            <a:off x="4929190" y="2285992"/>
            <a:ext cx="2380504" cy="1285884"/>
          </a:xfrm>
          <a:prstGeom prst="rect">
            <a:avLst/>
          </a:prstGeom>
          <a:effectLst>
            <a:outerShdw blurRad="1270000" dist="50800" dir="5400000" algn="ctr" rotWithShape="0">
              <a:srgbClr val="000000">
                <a:alpha val="43137"/>
              </a:srgbClr>
            </a:outerShdw>
          </a:effectLst>
        </p:spPr>
      </p:pic>
      <p:sp>
        <p:nvSpPr>
          <p:cNvPr id="7" name="Прямоугольник 6"/>
          <p:cNvSpPr/>
          <p:nvPr/>
        </p:nvSpPr>
        <p:spPr>
          <a:xfrm>
            <a:off x="4071934" y="3643314"/>
            <a:ext cx="4000528" cy="338554"/>
          </a:xfrm>
          <a:prstGeom prst="rect">
            <a:avLst/>
          </a:prstGeom>
        </p:spPr>
        <p:txBody>
          <a:bodyPr wrap="square">
            <a:spAutoFit/>
          </a:bodyPr>
          <a:lstStyle/>
          <a:p>
            <a:pPr algn="ctr"/>
            <a:r>
              <a:rPr lang="ru-RU" sz="1600" i="1" dirty="0" smtClean="0"/>
              <a:t> Вертикальные углы равны</a:t>
            </a:r>
            <a:endParaRPr lang="ru-RU" sz="1600" i="1" dirty="0"/>
          </a:p>
        </p:txBody>
      </p:sp>
      <p:pic>
        <p:nvPicPr>
          <p:cNvPr id="8" name="Содержимое 3" descr="треуголники.jpg"/>
          <p:cNvPicPr>
            <a:picLocks noChangeAspect="1"/>
          </p:cNvPicPr>
          <p:nvPr/>
        </p:nvPicPr>
        <p:blipFill>
          <a:blip r:embed="rId5" cstate="print"/>
          <a:stretch>
            <a:fillRect/>
          </a:stretch>
        </p:blipFill>
        <p:spPr>
          <a:xfrm>
            <a:off x="571472" y="2285992"/>
            <a:ext cx="2571768" cy="1357322"/>
          </a:xfrm>
          <a:prstGeom prst="rect">
            <a:avLst/>
          </a:prstGeom>
          <a:effectLst>
            <a:outerShdw blurRad="1270000" dist="50800" dir="5400000" algn="ctr" rotWithShape="0">
              <a:srgbClr val="000000">
                <a:alpha val="43137"/>
              </a:srgbClr>
            </a:outerShdw>
          </a:effectLst>
        </p:spPr>
      </p:pic>
      <p:sp>
        <p:nvSpPr>
          <p:cNvPr id="9" name="Прямоугольник 8"/>
          <p:cNvSpPr/>
          <p:nvPr/>
        </p:nvSpPr>
        <p:spPr>
          <a:xfrm rot="10800000" flipV="1">
            <a:off x="571472" y="3782023"/>
            <a:ext cx="3357586" cy="830997"/>
          </a:xfrm>
          <a:prstGeom prst="rect">
            <a:avLst/>
          </a:prstGeom>
        </p:spPr>
        <p:txBody>
          <a:bodyPr wrap="square">
            <a:spAutoFit/>
          </a:bodyPr>
          <a:lstStyle/>
          <a:p>
            <a:r>
              <a:rPr lang="ru-RU" sz="1600" i="1" dirty="0" smtClean="0"/>
              <a:t>Равенство двух треугольников по стороне и двум прилежащим к ней углам</a:t>
            </a:r>
            <a:endParaRPr lang="ru-RU" sz="1600" i="1" dirty="0"/>
          </a:p>
        </p:txBody>
      </p:sp>
      <p:pic>
        <p:nvPicPr>
          <p:cNvPr id="10" name="Содержимое 3" descr="равнобеденный.jpg"/>
          <p:cNvPicPr>
            <a:picLocks noChangeAspect="1"/>
          </p:cNvPicPr>
          <p:nvPr/>
        </p:nvPicPr>
        <p:blipFill>
          <a:blip r:embed="rId6" cstate="print"/>
          <a:stretch>
            <a:fillRect/>
          </a:stretch>
        </p:blipFill>
        <p:spPr>
          <a:xfrm>
            <a:off x="642910" y="4643446"/>
            <a:ext cx="2444852" cy="1285884"/>
          </a:xfrm>
          <a:prstGeom prst="rect">
            <a:avLst/>
          </a:prstGeom>
          <a:effectLst>
            <a:outerShdw blurRad="1270000" dist="50800" dir="5400000" algn="ctr" rotWithShape="0">
              <a:srgbClr val="000000">
                <a:alpha val="43137"/>
              </a:srgbClr>
            </a:outerShdw>
          </a:effectLst>
        </p:spPr>
      </p:pic>
      <p:sp>
        <p:nvSpPr>
          <p:cNvPr id="11" name="Прямоугольник 10"/>
          <p:cNvSpPr/>
          <p:nvPr/>
        </p:nvSpPr>
        <p:spPr>
          <a:xfrm rot="10800000" flipV="1">
            <a:off x="642910" y="5941965"/>
            <a:ext cx="2928958" cy="830997"/>
          </a:xfrm>
          <a:prstGeom prst="rect">
            <a:avLst/>
          </a:prstGeom>
        </p:spPr>
        <p:txBody>
          <a:bodyPr wrap="square">
            <a:spAutoFit/>
          </a:bodyPr>
          <a:lstStyle/>
          <a:p>
            <a:r>
              <a:rPr lang="ru-RU" sz="1600" i="1" dirty="0" smtClean="0"/>
              <a:t>Углы равнобедренного треугольника при основании равны</a:t>
            </a:r>
            <a:endParaRPr lang="ru-RU" sz="1600" i="1" dirty="0"/>
          </a:p>
        </p:txBody>
      </p:sp>
      <p:pic>
        <p:nvPicPr>
          <p:cNvPr id="13" name="Содержимое 9" descr="теорема.png"/>
          <p:cNvPicPr>
            <a:picLocks noChangeAspect="1"/>
          </p:cNvPicPr>
          <p:nvPr/>
        </p:nvPicPr>
        <p:blipFill>
          <a:blip r:embed="rId7" cstate="print"/>
          <a:stretch>
            <a:fillRect/>
          </a:stretch>
        </p:blipFill>
        <p:spPr>
          <a:xfrm>
            <a:off x="4929190" y="4071942"/>
            <a:ext cx="2428892" cy="1357322"/>
          </a:xfrm>
          <a:prstGeom prst="rect">
            <a:avLst/>
          </a:prstGeom>
          <a:effectLst>
            <a:outerShdw blurRad="1270000" dist="50800" dir="5400000" algn="ctr" rotWithShape="0">
              <a:srgbClr val="000000">
                <a:alpha val="43137"/>
              </a:srgbClr>
            </a:outerShdw>
          </a:effectLst>
        </p:spPr>
      </p:pic>
      <p:sp>
        <p:nvSpPr>
          <p:cNvPr id="14" name="Прямоугольник 13"/>
          <p:cNvSpPr/>
          <p:nvPr/>
        </p:nvSpPr>
        <p:spPr>
          <a:xfrm>
            <a:off x="3929058" y="5429264"/>
            <a:ext cx="4214842" cy="1354217"/>
          </a:xfrm>
          <a:prstGeom prst="rect">
            <a:avLst/>
          </a:prstGeom>
        </p:spPr>
        <p:txBody>
          <a:bodyPr wrap="square">
            <a:spAutoFit/>
          </a:bodyPr>
          <a:lstStyle/>
          <a:p>
            <a:r>
              <a:rPr lang="ru-RU" sz="1600" i="1" u="sng" dirty="0" smtClean="0"/>
              <a:t>Теорема Фалеса</a:t>
            </a:r>
            <a:r>
              <a:rPr lang="ru-RU" sz="1600" i="1" dirty="0" smtClean="0"/>
              <a:t>: если параллельные </a:t>
            </a:r>
          </a:p>
          <a:p>
            <a:r>
              <a:rPr lang="ru-RU" sz="1600" i="1" dirty="0" smtClean="0"/>
              <a:t>прямые, пересекающие стороны угла, отсекают равные отрезки на одной его стороне, то они отсекают равные</a:t>
            </a:r>
          </a:p>
          <a:p>
            <a:r>
              <a:rPr lang="ru-RU" sz="1600" i="1" dirty="0" smtClean="0"/>
              <a:t>отрезки и на другой его стороне.</a:t>
            </a:r>
            <a:endParaRPr lang="ru-RU" sz="1600" i="1" dirty="0"/>
          </a:p>
        </p:txBody>
      </p:sp>
      <p:sp>
        <p:nvSpPr>
          <p:cNvPr id="16" name="Прямоугольник 15"/>
          <p:cNvSpPr/>
          <p:nvPr/>
        </p:nvSpPr>
        <p:spPr>
          <a:xfrm>
            <a:off x="3571868" y="5644992"/>
            <a:ext cx="4572032" cy="369332"/>
          </a:xfrm>
          <a:prstGeom prst="rect">
            <a:avLst/>
          </a:prstGeom>
        </p:spPr>
        <p:txBody>
          <a:bodyPr wrap="square">
            <a:spAutoFit/>
          </a:bodyPr>
          <a:lstStyle/>
          <a:p>
            <a:r>
              <a:rPr lang="ru-RU" dirty="0" smtClean="0"/>
              <a:t> </a:t>
            </a:r>
            <a:endParaRPr lang="ru-RU" dirty="0"/>
          </a:p>
        </p:txBody>
      </p:sp>
      <p:cxnSp>
        <p:nvCxnSpPr>
          <p:cNvPr id="18" name="Прямая соединительная линия 17"/>
          <p:cNvCxnSpPr/>
          <p:nvPr/>
        </p:nvCxnSpPr>
        <p:spPr>
          <a:xfrm rot="16200000" flipH="1">
            <a:off x="1571604" y="5143512"/>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a:off x="2143108" y="5143512"/>
            <a:ext cx="142876" cy="14287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0-#ppt_w/2"/>
                                          </p:val>
                                        </p:tav>
                                        <p:tav tm="100000">
                                          <p:val>
                                            <p:strVal val="#ppt_x"/>
                                          </p:val>
                                        </p:tav>
                                      </p:tavLst>
                                    </p:anim>
                                    <p:anim calcmode="lin" valueType="num">
                                      <p:cBhvr additive="base">
                                        <p:cTn id="13" dur="2000" fill="hold"/>
                                        <p:tgtEl>
                                          <p:spTgt spid="8"/>
                                        </p:tgtEl>
                                        <p:attrNameLst>
                                          <p:attrName>ppt_y</p:attrName>
                                        </p:attrNameLst>
                                      </p:cBhvr>
                                      <p:tavLst>
                                        <p:tav tm="0">
                                          <p:val>
                                            <p:strVal val="#ppt_y"/>
                                          </p:val>
                                        </p:tav>
                                        <p:tav tm="100000">
                                          <p:val>
                                            <p:strVal val="#ppt_y"/>
                                          </p:val>
                                        </p:tav>
                                      </p:tavLst>
                                    </p:anim>
                                  </p:childTnLst>
                                </p:cTn>
                              </p:par>
                              <p:par>
                                <p:cTn id="14" presetID="7" presetClass="entr" presetSubtype="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1+#ppt_w/2"/>
                                          </p:val>
                                        </p:tav>
                                        <p:tav tm="100000">
                                          <p:val>
                                            <p:strVal val="#ppt_x"/>
                                          </p:val>
                                        </p:tav>
                                      </p:tavLst>
                                    </p:anim>
                                    <p:anim calcmode="lin" valueType="num">
                                      <p:cBhvr additive="base">
                                        <p:cTn id="17"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0" fill="hold"/>
                                        <p:tgtEl>
                                          <p:spTgt spid="10"/>
                                        </p:tgtEl>
                                        <p:attrNameLst>
                                          <p:attrName>ppt_x</p:attrName>
                                        </p:attrNameLst>
                                      </p:cBhvr>
                                      <p:tavLst>
                                        <p:tav tm="0">
                                          <p:val>
                                            <p:strVal val="#ppt_x"/>
                                          </p:val>
                                        </p:tav>
                                        <p:tav tm="100000">
                                          <p:val>
                                            <p:strVal val="#ppt_x"/>
                                          </p:val>
                                        </p:tav>
                                      </p:tavLst>
                                    </p:anim>
                                    <p:anim calcmode="lin" valueType="num">
                                      <p:cBhvr additive="base">
                                        <p:cTn id="33" dur="2000" fill="hold"/>
                                        <p:tgtEl>
                                          <p:spTgt spid="10"/>
                                        </p:tgtEl>
                                        <p:attrNameLst>
                                          <p:attrName>ppt_y</p:attrName>
                                        </p:attrNameLst>
                                      </p:cBhvr>
                                      <p:tavLst>
                                        <p:tav tm="0">
                                          <p:val>
                                            <p:strVal val="1+#ppt_h/2"/>
                                          </p:val>
                                        </p:tav>
                                        <p:tav tm="100000">
                                          <p:val>
                                            <p:strVal val="#ppt_y"/>
                                          </p:val>
                                        </p:tav>
                                      </p:tavLst>
                                    </p:anim>
                                  </p:childTnLst>
                                </p:cTn>
                              </p:par>
                              <p:par>
                                <p:cTn id="34" presetID="7"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000" fill="hold"/>
                                        <p:tgtEl>
                                          <p:spTgt spid="13"/>
                                        </p:tgtEl>
                                        <p:attrNameLst>
                                          <p:attrName>ppt_x</p:attrName>
                                        </p:attrNameLst>
                                      </p:cBhvr>
                                      <p:tavLst>
                                        <p:tav tm="0">
                                          <p:val>
                                            <p:strVal val="#ppt_x"/>
                                          </p:val>
                                        </p:tav>
                                        <p:tav tm="100000">
                                          <p:val>
                                            <p:strVal val="#ppt_x"/>
                                          </p:val>
                                        </p:tav>
                                      </p:tavLst>
                                    </p:anim>
                                    <p:anim calcmode="lin" valueType="num">
                                      <p:cBhvr additive="base">
                                        <p:cTn id="37"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0" fill="hold"/>
                                        <p:tgtEl>
                                          <p:spTgt spid="11"/>
                                        </p:tgtEl>
                                        <p:attrNameLst>
                                          <p:attrName>ppt_x</p:attrName>
                                        </p:attrNameLst>
                                      </p:cBhvr>
                                      <p:tavLst>
                                        <p:tav tm="0">
                                          <p:val>
                                            <p:strVal val="#ppt_x"/>
                                          </p:val>
                                        </p:tav>
                                        <p:tav tm="100000">
                                          <p:val>
                                            <p:strVal val="#ppt_x"/>
                                          </p:val>
                                        </p:tav>
                                      </p:tavLst>
                                    </p:anim>
                                    <p:anim calcmode="lin" valueType="num">
                                      <p:cBhvr additive="base">
                                        <p:cTn id="43" dur="10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000" fill="hold"/>
                                        <p:tgtEl>
                                          <p:spTgt spid="14"/>
                                        </p:tgtEl>
                                        <p:attrNameLst>
                                          <p:attrName>ppt_x</p:attrName>
                                        </p:attrNameLst>
                                      </p:cBhvr>
                                      <p:tavLst>
                                        <p:tav tm="0">
                                          <p:val>
                                            <p:strVal val="#ppt_x"/>
                                          </p:val>
                                        </p:tav>
                                        <p:tav tm="100000">
                                          <p:val>
                                            <p:strVal val="#ppt_x"/>
                                          </p:val>
                                        </p:tav>
                                      </p:tavLst>
                                    </p:anim>
                                    <p:anim calcmode="lin" valueType="num">
                                      <p:cBhvr additive="base">
                                        <p:cTn id="47"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7"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3000" fill="hold"/>
                                        <p:tgtEl>
                                          <p:spTgt spid="3"/>
                                        </p:tgtEl>
                                        <p:attrNameLst>
                                          <p:attrName>ppt_x</p:attrName>
                                        </p:attrNameLst>
                                      </p:cBhvr>
                                      <p:tavLst>
                                        <p:tav tm="0">
                                          <p:val>
                                            <p:strVal val="0-#ppt_w/2"/>
                                          </p:val>
                                        </p:tav>
                                        <p:tav tm="100000">
                                          <p:val>
                                            <p:strVal val="#ppt_x"/>
                                          </p:val>
                                        </p:tav>
                                      </p:tavLst>
                                    </p:anim>
                                    <p:anim calcmode="lin" valueType="num">
                                      <p:cBhvr additive="base">
                                        <p:cTn id="53" dur="3000" fill="hold"/>
                                        <p:tgtEl>
                                          <p:spTgt spid="3"/>
                                        </p:tgtEl>
                                        <p:attrNameLst>
                                          <p:attrName>ppt_y</p:attrName>
                                        </p:attrNameLst>
                                      </p:cBhvr>
                                      <p:tavLst>
                                        <p:tav tm="0">
                                          <p:val>
                                            <p:strVal val="#ppt_y"/>
                                          </p:val>
                                        </p:tav>
                                        <p:tav tm="100000">
                                          <p:val>
                                            <p:strVal val="#ppt_y"/>
                                          </p:val>
                                        </p:tav>
                                      </p:tavLst>
                                    </p:anim>
                                  </p:childTnLst>
                                </p:cTn>
                              </p:par>
                              <p:par>
                                <p:cTn id="54" presetID="7" presetClass="entr" presetSubtype="2"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3000" fill="hold"/>
                                        <p:tgtEl>
                                          <p:spTgt spid="4"/>
                                        </p:tgtEl>
                                        <p:attrNameLst>
                                          <p:attrName>ppt_x</p:attrName>
                                        </p:attrNameLst>
                                      </p:cBhvr>
                                      <p:tavLst>
                                        <p:tav tm="0">
                                          <p:val>
                                            <p:strVal val="1+#ppt_w/2"/>
                                          </p:val>
                                        </p:tav>
                                        <p:tav tm="100000">
                                          <p:val>
                                            <p:strVal val="#ppt_x"/>
                                          </p:val>
                                        </p:tav>
                                      </p:tavLst>
                                    </p:anim>
                                    <p:anim calcmode="lin" valueType="num">
                                      <p:cBhvr additive="base">
                                        <p:cTn id="57"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282" y="285728"/>
            <a:ext cx="2357422" cy="2714644"/>
          </a:xfrm>
          <a:prstGeom prst="rect">
            <a:avLst/>
          </a:prstGeom>
        </p:spPr>
      </p:pic>
      <p:sp>
        <p:nvSpPr>
          <p:cNvPr id="3" name="Прямоугольник 2"/>
          <p:cNvSpPr/>
          <p:nvPr/>
        </p:nvSpPr>
        <p:spPr>
          <a:xfrm>
            <a:off x="-214346" y="3071810"/>
            <a:ext cx="3357586" cy="1015663"/>
          </a:xfrm>
          <a:prstGeom prst="rect">
            <a:avLst/>
          </a:prstGeom>
        </p:spPr>
        <p:txBody>
          <a:bodyPr wrap="square">
            <a:spAutoFit/>
          </a:bodyPr>
          <a:lstStyle/>
          <a:p>
            <a:pPr lvl="1"/>
            <a:r>
              <a:rPr lang="ru-RU" sz="2000" b="1" i="1" dirty="0" smtClean="0">
                <a:solidFill>
                  <a:srgbClr val="002060"/>
                </a:solidFill>
              </a:rPr>
              <a:t>Пифагор Самосский</a:t>
            </a:r>
          </a:p>
          <a:p>
            <a:pPr lvl="1"/>
            <a:r>
              <a:rPr lang="ru-RU" sz="2000" b="1" i="1" dirty="0" smtClean="0">
                <a:solidFill>
                  <a:srgbClr val="002060"/>
                </a:solidFill>
              </a:rPr>
              <a:t>(</a:t>
            </a:r>
            <a:r>
              <a:rPr lang="ru-RU" sz="2000" b="1" dirty="0" err="1" smtClean="0">
                <a:solidFill>
                  <a:srgbClr val="002060"/>
                </a:solidFill>
                <a:latin typeface="Times New Roman" pitchFamily="18" charset="0"/>
                <a:cs typeface="Times New Roman" pitchFamily="18" charset="0"/>
              </a:rPr>
              <a:t>ок</a:t>
            </a:r>
            <a:r>
              <a:rPr lang="ru-RU" sz="2000" b="1" dirty="0" smtClean="0">
                <a:solidFill>
                  <a:srgbClr val="002060"/>
                </a:solidFill>
                <a:latin typeface="Times New Roman" pitchFamily="18" charset="0"/>
                <a:cs typeface="Times New Roman" pitchFamily="18" charset="0"/>
              </a:rPr>
              <a:t>. 580 – </a:t>
            </a:r>
            <a:r>
              <a:rPr lang="ru-RU" sz="2000" b="1" dirty="0" err="1" smtClean="0">
                <a:solidFill>
                  <a:srgbClr val="002060"/>
                </a:solidFill>
                <a:latin typeface="Times New Roman" pitchFamily="18" charset="0"/>
                <a:cs typeface="Times New Roman" pitchFamily="18" charset="0"/>
              </a:rPr>
              <a:t>ок</a:t>
            </a:r>
            <a:r>
              <a:rPr lang="ru-RU" sz="2000" b="1" dirty="0" smtClean="0">
                <a:solidFill>
                  <a:srgbClr val="002060"/>
                </a:solidFill>
                <a:latin typeface="Times New Roman" pitchFamily="18" charset="0"/>
                <a:cs typeface="Times New Roman" pitchFamily="18" charset="0"/>
              </a:rPr>
              <a:t>. 500 лет </a:t>
            </a:r>
          </a:p>
          <a:p>
            <a:pPr lvl="1"/>
            <a:r>
              <a:rPr lang="ru-RU" sz="2000" b="1" dirty="0" smtClean="0">
                <a:solidFill>
                  <a:srgbClr val="002060"/>
                </a:solidFill>
                <a:latin typeface="Times New Roman" pitchFamily="18" charset="0"/>
                <a:cs typeface="Times New Roman" pitchFamily="18" charset="0"/>
              </a:rPr>
              <a:t> до н.э.)</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p:txBody>
      </p:sp>
      <p:sp>
        <p:nvSpPr>
          <p:cNvPr id="4" name="Прямоугольник 3"/>
          <p:cNvSpPr/>
          <p:nvPr/>
        </p:nvSpPr>
        <p:spPr>
          <a:xfrm rot="10800000" flipV="1">
            <a:off x="285720" y="4043635"/>
            <a:ext cx="3214710" cy="1015663"/>
          </a:xfrm>
          <a:prstGeom prst="rect">
            <a:avLst/>
          </a:prstGeom>
        </p:spPr>
        <p:txBody>
          <a:bodyPr wrap="square">
            <a:spAutoFit/>
          </a:bodyPr>
          <a:lstStyle/>
          <a:p>
            <a:r>
              <a:rPr lang="ru-RU" sz="2000" i="1" dirty="0" smtClean="0">
                <a:solidFill>
                  <a:srgbClr val="002060"/>
                </a:solidFill>
              </a:rPr>
              <a:t>древнегреческий математик и </a:t>
            </a:r>
          </a:p>
          <a:p>
            <a:r>
              <a:rPr lang="ru-RU" sz="2000" i="1" dirty="0" smtClean="0">
                <a:solidFill>
                  <a:srgbClr val="002060"/>
                </a:solidFill>
              </a:rPr>
              <a:t>философ</a:t>
            </a:r>
            <a:endParaRPr lang="ru-RU" sz="2000" dirty="0">
              <a:solidFill>
                <a:srgbClr val="002060"/>
              </a:solidFill>
            </a:endParaRPr>
          </a:p>
        </p:txBody>
      </p:sp>
      <p:sp>
        <p:nvSpPr>
          <p:cNvPr id="5" name="Прямоугольник 4"/>
          <p:cNvSpPr/>
          <p:nvPr/>
        </p:nvSpPr>
        <p:spPr>
          <a:xfrm>
            <a:off x="2786050" y="1"/>
            <a:ext cx="5286412" cy="69865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dirty="0" smtClean="0"/>
              <a:t> Сведения о жизни и учении Пифагора довольно скудны и малодостоверны; их трудно отделить от легенд, представляющих Пифагора как полубога, совершенного мудреца, наследника всей античной и ближневосточной науки, чудотворца и мага. Сам Пифагор не оставил никаких трудов, и все сведения о нём и его учении основываются на устных свидетельствах учеников и последователей.</a:t>
            </a:r>
          </a:p>
          <a:p>
            <a:r>
              <a:rPr lang="ru-RU" sz="1600" dirty="0" smtClean="0"/>
              <a:t>Пифагор покинул родной остров </a:t>
            </a:r>
            <a:r>
              <a:rPr lang="ru-RU" sz="1600" dirty="0" err="1" smtClean="0"/>
              <a:t>Самос</a:t>
            </a:r>
            <a:r>
              <a:rPr lang="ru-RU" sz="1600" dirty="0" smtClean="0"/>
              <a:t> в 18-летнем возрасте; как считается, в знак протеста против тирании </a:t>
            </a:r>
            <a:r>
              <a:rPr lang="ru-RU" sz="1600" dirty="0" err="1" smtClean="0"/>
              <a:t>Поликрата</a:t>
            </a:r>
            <a:r>
              <a:rPr lang="ru-RU" sz="1600" dirty="0" smtClean="0"/>
              <a:t>. Он посетил в своих путешествиях Египет и Вавилон (позднейшие авторы предполагали, что Пифагор был посвящен в различные тайные доктрины восточных жрецов). В зрелом возрасте (по преданию, на 40-м году жизни) Пифагор поселился в </a:t>
            </a:r>
            <a:r>
              <a:rPr lang="ru-RU" sz="1600" dirty="0" err="1" smtClean="0"/>
              <a:t>южноиталийском</a:t>
            </a:r>
            <a:r>
              <a:rPr lang="ru-RU" sz="1600" dirty="0" smtClean="0"/>
              <a:t> городе Кротоне, где основал закрытое сообщество своих последователей.</a:t>
            </a:r>
          </a:p>
          <a:p>
            <a:r>
              <a:rPr lang="ru-RU" sz="1600" dirty="0" smtClean="0"/>
              <a:t>Ученики Пифагора образовали братство посвящённых, своего рода религиозный орден, состоящий из отобранных единомышленников, почитавших своего учителя и основателя как высшее существо. Этот орден на какое-то время фактически пришёл в Кротоне к власти, однако в результате </a:t>
            </a:r>
            <a:r>
              <a:rPr lang="ru-RU" sz="1600" dirty="0" err="1" smtClean="0"/>
              <a:t>антипифагорейских</a:t>
            </a:r>
            <a:r>
              <a:rPr lang="ru-RU" sz="1600" dirty="0" smtClean="0"/>
              <a:t> мятежей в конце VI в. до н.э. орден был разгромлен, а Пифагору пришлось удалиться в другую греческую колонию </a:t>
            </a:r>
            <a:r>
              <a:rPr lang="ru-RU" sz="1600" dirty="0" err="1" smtClean="0"/>
              <a:t>Метапонт</a:t>
            </a:r>
            <a:r>
              <a:rPr lang="ru-RU" sz="1600" dirty="0" smtClean="0"/>
              <a:t>, где он и умер.</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7"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0" presetClass="entr" presetSubtype="0" fill="hold" grpId="1"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57158" y="714356"/>
            <a:ext cx="3857652" cy="3571900"/>
          </a:xfrm>
          <a:prstGeom prst="rect">
            <a:avLst/>
          </a:prstGeom>
          <a:noFill/>
          <a:ln w="9525">
            <a:noFill/>
            <a:miter lim="800000"/>
            <a:headEnd/>
            <a:tailEnd/>
          </a:ln>
        </p:spPr>
      </p:pic>
      <p:sp>
        <p:nvSpPr>
          <p:cNvPr id="3" name="Прямоугольник 2"/>
          <p:cNvSpPr/>
          <p:nvPr/>
        </p:nvSpPr>
        <p:spPr>
          <a:xfrm>
            <a:off x="357158" y="214290"/>
            <a:ext cx="5587173" cy="461665"/>
          </a:xfrm>
          <a:prstGeom prst="rect">
            <a:avLst/>
          </a:prstGeom>
        </p:spPr>
        <p:txBody>
          <a:bodyPr wrap="square">
            <a:spAutoFit/>
          </a:bodyPr>
          <a:lstStyle/>
          <a:p>
            <a:r>
              <a:rPr lang="ru-RU" i="1" dirty="0" smtClean="0"/>
              <a:t> </a:t>
            </a:r>
            <a:r>
              <a:rPr lang="ru-RU" sz="2400" i="1" dirty="0" smtClean="0"/>
              <a:t>Основные достижения</a:t>
            </a:r>
            <a:endParaRPr lang="ru-RU" sz="2400" i="1" dirty="0"/>
          </a:p>
        </p:txBody>
      </p:sp>
      <p:sp>
        <p:nvSpPr>
          <p:cNvPr id="4" name="Прямоугольник 3"/>
          <p:cNvSpPr/>
          <p:nvPr/>
        </p:nvSpPr>
        <p:spPr>
          <a:xfrm>
            <a:off x="4643438" y="500042"/>
            <a:ext cx="3357586" cy="2031325"/>
          </a:xfrm>
          <a:prstGeom prst="rect">
            <a:avLst/>
          </a:prstGeom>
        </p:spPr>
        <p:txBody>
          <a:bodyPr wrap="square">
            <a:spAutoFit/>
          </a:bodyPr>
          <a:lstStyle/>
          <a:p>
            <a:pPr>
              <a:spcBef>
                <a:spcPct val="50000"/>
              </a:spcBef>
            </a:pPr>
            <a:r>
              <a:rPr lang="ru-RU" i="1" dirty="0" smtClean="0"/>
              <a:t>Организовал свою школу – </a:t>
            </a:r>
            <a:r>
              <a:rPr lang="ru-RU" i="1" dirty="0" err="1" smtClean="0"/>
              <a:t>школу</a:t>
            </a:r>
            <a:r>
              <a:rPr lang="ru-RU" i="1" dirty="0" smtClean="0"/>
              <a:t> Пифагора (пифагорейский союз), которая была одновременно и философской школой, и политической партией,  и религиозным братством.</a:t>
            </a:r>
          </a:p>
        </p:txBody>
      </p:sp>
      <p:sp>
        <p:nvSpPr>
          <p:cNvPr id="5" name="Прямоугольник 4"/>
          <p:cNvSpPr/>
          <p:nvPr/>
        </p:nvSpPr>
        <p:spPr>
          <a:xfrm>
            <a:off x="4643438" y="2428868"/>
            <a:ext cx="3500462" cy="1754326"/>
          </a:xfrm>
          <a:prstGeom prst="rect">
            <a:avLst/>
          </a:prstGeom>
        </p:spPr>
        <p:txBody>
          <a:bodyPr wrap="square">
            <a:spAutoFit/>
          </a:bodyPr>
          <a:lstStyle/>
          <a:p>
            <a:r>
              <a:rPr lang="ru-RU" dirty="0" smtClean="0">
                <a:cs typeface="Times New Roman" pitchFamily="18" charset="0"/>
              </a:rPr>
              <a:t>В школе Пифагора рассматривались четыре </a:t>
            </a:r>
            <a:r>
              <a:rPr lang="ru-RU" dirty="0" err="1" smtClean="0">
                <a:cs typeface="Times New Roman" pitchFamily="18" charset="0"/>
              </a:rPr>
              <a:t>mathema</a:t>
            </a:r>
            <a:r>
              <a:rPr lang="ru-RU" dirty="0" smtClean="0">
                <a:cs typeface="Times New Roman" pitchFamily="18" charset="0"/>
              </a:rPr>
              <a:t> (науки): </a:t>
            </a:r>
            <a:r>
              <a:rPr lang="ru-RU" b="1" i="1" dirty="0" smtClean="0">
                <a:solidFill>
                  <a:srgbClr val="002060"/>
                </a:solidFill>
                <a:cs typeface="Times New Roman" pitchFamily="18" charset="0"/>
              </a:rPr>
              <a:t>арифметика, музыка (гармония), геометрия и астрономия с астрологией</a:t>
            </a:r>
            <a:r>
              <a:rPr lang="ru-RU" dirty="0" smtClean="0">
                <a:cs typeface="Times New Roman" pitchFamily="18" charset="0"/>
              </a:rPr>
              <a:t>.  </a:t>
            </a:r>
            <a:endParaRPr lang="ru-RU" dirty="0"/>
          </a:p>
        </p:txBody>
      </p:sp>
      <p:sp>
        <p:nvSpPr>
          <p:cNvPr id="6" name="Прямоугольник 5"/>
          <p:cNvSpPr/>
          <p:nvPr/>
        </p:nvSpPr>
        <p:spPr>
          <a:xfrm rot="10800000" flipV="1">
            <a:off x="285720" y="4436093"/>
            <a:ext cx="7786742" cy="646331"/>
          </a:xfrm>
          <a:prstGeom prst="rect">
            <a:avLst/>
          </a:prstGeom>
        </p:spPr>
        <p:txBody>
          <a:bodyPr wrap="square">
            <a:spAutoFit/>
          </a:bodyPr>
          <a:lstStyle/>
          <a:p>
            <a:r>
              <a:rPr lang="ru-RU" dirty="0" smtClean="0">
                <a:cs typeface="Times New Roman" pitchFamily="18" charset="0"/>
              </a:rPr>
              <a:t>Пифагорейцы считали, что в основе всего лежат числа гармония, ими поддерживаемая, но что </a:t>
            </a:r>
            <a:r>
              <a:rPr lang="ru-RU" b="1" i="1" dirty="0" smtClean="0">
                <a:solidFill>
                  <a:srgbClr val="002060"/>
                </a:solidFill>
                <a:cs typeface="Times New Roman" pitchFamily="18" charset="0"/>
              </a:rPr>
              <a:t>все в математике нужно доказывать</a:t>
            </a:r>
            <a:r>
              <a:rPr lang="ru-RU" dirty="0" smtClean="0">
                <a:solidFill>
                  <a:srgbClr val="002060"/>
                </a:solidFill>
                <a:cs typeface="Times New Roman" pitchFamily="18" charset="0"/>
              </a:rPr>
              <a:t>. </a:t>
            </a:r>
            <a:endParaRPr lang="ru-RU" dirty="0">
              <a:solidFill>
                <a:srgbClr val="002060"/>
              </a:solidFill>
            </a:endParaRPr>
          </a:p>
        </p:txBody>
      </p:sp>
      <p:sp>
        <p:nvSpPr>
          <p:cNvPr id="7" name="Прямоугольник 6"/>
          <p:cNvSpPr/>
          <p:nvPr/>
        </p:nvSpPr>
        <p:spPr>
          <a:xfrm rot="10800000" flipV="1">
            <a:off x="357158" y="5026147"/>
            <a:ext cx="7643866" cy="1754326"/>
          </a:xfrm>
          <a:prstGeom prst="rect">
            <a:avLst/>
          </a:prstGeom>
        </p:spPr>
        <p:txBody>
          <a:bodyPr wrap="square">
            <a:spAutoFit/>
          </a:bodyPr>
          <a:lstStyle/>
          <a:p>
            <a:r>
              <a:rPr lang="ru-RU" dirty="0" smtClean="0"/>
              <a:t>Строгий образ жизни пифагорейцев, их созерцательная философия, благожелательность к человеку и стремление делать добро, оказать помощь привлекали к ним многих людей. Здесь философия была соединена с жизненной практикой, указывающей человеку достойный путь к судьбе, ожидающей его после смерти.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8" presetClass="entr" presetSubtype="3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out)">
                                      <p:cBhvr>
                                        <p:cTn id="12" dur="2000"/>
                                        <p:tgtEl>
                                          <p:spTgt spid="2"/>
                                        </p:tgtEl>
                                      </p:cBhvr>
                                    </p:animEffect>
                                  </p:childTnLst>
                                </p:cTn>
                              </p:par>
                              <p:par>
                                <p:cTn id="13" presetID="7"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1+#ppt_w/2"/>
                                          </p:val>
                                        </p:tav>
                                        <p:tav tm="100000">
                                          <p:val>
                                            <p:strVal val="#ppt_x"/>
                                          </p:val>
                                        </p:tav>
                                      </p:tavLst>
                                    </p:anim>
                                    <p:anim calcmode="lin" valueType="num">
                                      <p:cBhvr additive="base">
                                        <p:cTn id="16" dur="3000" fill="hold"/>
                                        <p:tgtEl>
                                          <p:spTgt spid="4"/>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1+#ppt_w/2"/>
                                          </p:val>
                                        </p:tav>
                                        <p:tav tm="100000">
                                          <p:val>
                                            <p:strVal val="#ppt_x"/>
                                          </p:val>
                                        </p:tav>
                                      </p:tavLst>
                                    </p:anim>
                                    <p:anim calcmode="lin" valueType="num">
                                      <p:cBhvr additive="base">
                                        <p:cTn id="20" dur="3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6000"/>
                            </p:stCondLst>
                            <p:childTnLst>
                              <p:par>
                                <p:cTn id="22" presetID="7"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3000" fill="hold"/>
                                        <p:tgtEl>
                                          <p:spTgt spid="6"/>
                                        </p:tgtEl>
                                        <p:attrNameLst>
                                          <p:attrName>ppt_x</p:attrName>
                                        </p:attrNameLst>
                                      </p:cBhvr>
                                      <p:tavLst>
                                        <p:tav tm="0">
                                          <p:val>
                                            <p:strVal val="#ppt_x"/>
                                          </p:val>
                                        </p:tav>
                                        <p:tav tm="100000">
                                          <p:val>
                                            <p:strVal val="#ppt_x"/>
                                          </p:val>
                                        </p:tav>
                                      </p:tavLst>
                                    </p:anim>
                                    <p:anim calcmode="lin" valueType="num">
                                      <p:cBhvr additive="base">
                                        <p:cTn id="25" dur="30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9000"/>
                            </p:stCondLst>
                            <p:childTnLst>
                              <p:par>
                                <p:cTn id="27" presetID="7"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2000" fill="hold"/>
                                        <p:tgtEl>
                                          <p:spTgt spid="7"/>
                                        </p:tgtEl>
                                        <p:attrNameLst>
                                          <p:attrName>ppt_x</p:attrName>
                                        </p:attrNameLst>
                                      </p:cBhvr>
                                      <p:tavLst>
                                        <p:tav tm="0">
                                          <p:val>
                                            <p:strVal val="#ppt_x"/>
                                          </p:val>
                                        </p:tav>
                                        <p:tav tm="100000">
                                          <p:val>
                                            <p:strVal val="#ppt_x"/>
                                          </p:val>
                                        </p:tav>
                                      </p:tavLst>
                                    </p:anim>
                                    <p:anim calcmode="lin" valueType="num">
                                      <p:cBhvr additive="base">
                                        <p:cTn id="3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785918" y="357166"/>
            <a:ext cx="274434" cy="523220"/>
          </a:xfrm>
          <a:prstGeom prst="rect">
            <a:avLst/>
          </a:prstGeom>
          <a:noFill/>
        </p:spPr>
        <p:txBody>
          <a:bodyPr wrap="none" rtlCol="0">
            <a:spAutoFit/>
          </a:bodyPr>
          <a:lstStyle/>
          <a:p>
            <a:r>
              <a:rPr lang="ru-RU" sz="2800" dirty="0" smtClean="0">
                <a:solidFill>
                  <a:srgbClr val="002060"/>
                </a:solidFill>
              </a:rPr>
              <a:t> </a:t>
            </a:r>
            <a:endParaRPr lang="ru-RU" sz="2800" dirty="0">
              <a:solidFill>
                <a:srgbClr val="002060"/>
              </a:solidFill>
            </a:endParaRPr>
          </a:p>
        </p:txBody>
      </p:sp>
      <p:sp>
        <p:nvSpPr>
          <p:cNvPr id="24" name="Прямоугольник 23"/>
          <p:cNvSpPr/>
          <p:nvPr/>
        </p:nvSpPr>
        <p:spPr>
          <a:xfrm>
            <a:off x="500034" y="3357562"/>
            <a:ext cx="7643866" cy="2893100"/>
          </a:xfrm>
          <a:prstGeom prst="rect">
            <a:avLst/>
          </a:prstGeom>
        </p:spPr>
        <p:txBody>
          <a:bodyPr wrap="square">
            <a:spAutoFit/>
          </a:bodyPr>
          <a:lstStyle/>
          <a:p>
            <a:r>
              <a:rPr lang="ru-RU" sz="2000" i="1" dirty="0" smtClean="0">
                <a:solidFill>
                  <a:srgbClr val="002060"/>
                </a:solidFill>
              </a:rPr>
              <a:t>В области математики Пифагору приписывается также:</a:t>
            </a:r>
          </a:p>
          <a:p>
            <a:endParaRPr lang="ru-RU" dirty="0" smtClean="0"/>
          </a:p>
          <a:p>
            <a:r>
              <a:rPr lang="ru-RU" dirty="0" smtClean="0"/>
              <a:t> • систематическое введение доказательств в геометрию, </a:t>
            </a:r>
          </a:p>
          <a:p>
            <a:r>
              <a:rPr lang="ru-RU" dirty="0" smtClean="0"/>
              <a:t> • построение планиметрии прямолинейных фигур, </a:t>
            </a:r>
          </a:p>
          <a:p>
            <a:r>
              <a:rPr lang="ru-RU" dirty="0" smtClean="0"/>
              <a:t> • создание учения о подобии, </a:t>
            </a:r>
          </a:p>
          <a:p>
            <a:r>
              <a:rPr lang="ru-RU" dirty="0" smtClean="0"/>
              <a:t> • построение некоторых правильных многоугольников и</a:t>
            </a:r>
          </a:p>
          <a:p>
            <a:r>
              <a:rPr lang="ru-RU" dirty="0" smtClean="0"/>
              <a:t>   многогранников, </a:t>
            </a:r>
          </a:p>
          <a:p>
            <a:r>
              <a:rPr lang="ru-RU" dirty="0" smtClean="0"/>
              <a:t> • учение о чётных и нечётных, простых и составных,  </a:t>
            </a:r>
          </a:p>
          <a:p>
            <a:r>
              <a:rPr lang="ru-RU" dirty="0" smtClean="0"/>
              <a:t> • об арифметических, геометрических и гармонических </a:t>
            </a:r>
          </a:p>
          <a:p>
            <a:r>
              <a:rPr lang="ru-RU" dirty="0" smtClean="0"/>
              <a:t>   пропорциях и средних.</a:t>
            </a:r>
            <a:endParaRPr lang="ru-RU" b="1" dirty="0">
              <a:solidFill>
                <a:srgbClr val="002060"/>
              </a:solidFill>
              <a:latin typeface="Times New Roman" pitchFamily="18" charset="0"/>
              <a:cs typeface="Times New Roman" pitchFamily="18" charset="0"/>
            </a:endParaRPr>
          </a:p>
        </p:txBody>
      </p:sp>
      <p:sp>
        <p:nvSpPr>
          <p:cNvPr id="25" name="Прямоугольник 24"/>
          <p:cNvSpPr/>
          <p:nvPr/>
        </p:nvSpPr>
        <p:spPr>
          <a:xfrm>
            <a:off x="285720" y="2428868"/>
            <a:ext cx="4000528" cy="1200329"/>
          </a:xfrm>
          <a:prstGeom prst="rect">
            <a:avLst/>
          </a:prstGeom>
        </p:spPr>
        <p:txBody>
          <a:bodyPr wrap="square">
            <a:spAutoFit/>
          </a:bodyPr>
          <a:lstStyle/>
          <a:p>
            <a:pPr>
              <a:spcBef>
                <a:spcPct val="50000"/>
              </a:spcBef>
            </a:pPr>
            <a:endParaRPr lang="ru-RU" dirty="0" smtClean="0"/>
          </a:p>
          <a:p>
            <a:pPr>
              <a:spcBef>
                <a:spcPct val="50000"/>
              </a:spcBef>
            </a:pPr>
            <a:r>
              <a:rPr lang="ru-RU" i="1" dirty="0" smtClean="0"/>
              <a:t> </a:t>
            </a:r>
          </a:p>
          <a:p>
            <a:pPr>
              <a:spcBef>
                <a:spcPct val="50000"/>
              </a:spcBef>
            </a:pPr>
            <a:r>
              <a:rPr lang="ru-RU" i="1" dirty="0" smtClean="0"/>
              <a:t> </a:t>
            </a:r>
            <a:endParaRPr lang="ru-RU" dirty="0"/>
          </a:p>
        </p:txBody>
      </p:sp>
      <p:sp>
        <p:nvSpPr>
          <p:cNvPr id="26" name="Прямоугольник 25"/>
          <p:cNvSpPr/>
          <p:nvPr/>
        </p:nvSpPr>
        <p:spPr>
          <a:xfrm>
            <a:off x="4500562" y="1000108"/>
            <a:ext cx="3643338" cy="1615827"/>
          </a:xfrm>
          <a:prstGeom prst="rect">
            <a:avLst/>
          </a:prstGeom>
        </p:spPr>
        <p:txBody>
          <a:bodyPr wrap="square">
            <a:spAutoFit/>
          </a:bodyPr>
          <a:lstStyle/>
          <a:p>
            <a:pPr>
              <a:spcBef>
                <a:spcPct val="50000"/>
              </a:spcBef>
            </a:pPr>
            <a:endParaRPr lang="ru-RU" dirty="0" smtClean="0"/>
          </a:p>
          <a:p>
            <a:pPr>
              <a:spcBef>
                <a:spcPct val="50000"/>
              </a:spcBef>
            </a:pPr>
            <a:r>
              <a:rPr lang="ru-RU" i="1" dirty="0" smtClean="0"/>
              <a:t>Первым доказал зависимость между гипотенузой и катетами прямоугольного треугольника.</a:t>
            </a:r>
            <a:endParaRPr lang="ru-RU" i="1" dirty="0"/>
          </a:p>
        </p:txBody>
      </p:sp>
      <p:pic>
        <p:nvPicPr>
          <p:cNvPr id="28" name="Picture 5" descr="61490"/>
          <p:cNvPicPr>
            <a:picLocks noChangeAspect="1" noChangeArrowheads="1"/>
          </p:cNvPicPr>
          <p:nvPr/>
        </p:nvPicPr>
        <p:blipFill>
          <a:blip r:embed="rId3" cstate="print"/>
          <a:srcRect/>
          <a:stretch>
            <a:fillRect/>
          </a:stretch>
        </p:blipFill>
        <p:spPr bwMode="auto">
          <a:xfrm>
            <a:off x="500034" y="857232"/>
            <a:ext cx="3643338" cy="2428892"/>
          </a:xfrm>
          <a:prstGeom prst="rect">
            <a:avLst/>
          </a:prstGeom>
          <a:noFill/>
          <a:ln w="9525">
            <a:noFill/>
            <a:miter lim="800000"/>
            <a:headEnd/>
            <a:tailEnd/>
          </a:ln>
        </p:spPr>
      </p:pic>
      <p:sp>
        <p:nvSpPr>
          <p:cNvPr id="30" name="Прямоугольник 29"/>
          <p:cNvSpPr/>
          <p:nvPr/>
        </p:nvSpPr>
        <p:spPr>
          <a:xfrm>
            <a:off x="285720" y="5286388"/>
            <a:ext cx="7858180" cy="369332"/>
          </a:xfrm>
          <a:prstGeom prst="rect">
            <a:avLst/>
          </a:prstGeom>
        </p:spPr>
        <p:txBody>
          <a:bodyPr wrap="square">
            <a:spAutoFit/>
          </a:bodyPr>
          <a:lstStyle/>
          <a:p>
            <a:pPr algn="ctr"/>
            <a:r>
              <a:rPr lang="ru-RU" dirty="0" smtClean="0">
                <a:cs typeface="Times New Roman" pitchFamily="18" charset="0"/>
              </a:rPr>
              <a:t> </a:t>
            </a:r>
            <a:endParaRPr lang="ru-RU" dirty="0"/>
          </a:p>
        </p:txBody>
      </p:sp>
      <p:sp>
        <p:nvSpPr>
          <p:cNvPr id="10" name="TextBox 9"/>
          <p:cNvSpPr txBox="1"/>
          <p:nvPr/>
        </p:nvSpPr>
        <p:spPr>
          <a:xfrm>
            <a:off x="214282" y="285728"/>
            <a:ext cx="3786214" cy="461665"/>
          </a:xfrm>
          <a:prstGeom prst="rect">
            <a:avLst/>
          </a:prstGeom>
          <a:noFill/>
        </p:spPr>
        <p:txBody>
          <a:bodyPr wrap="square" rtlCol="0">
            <a:spAutoFit/>
          </a:bodyPr>
          <a:lstStyle/>
          <a:p>
            <a:r>
              <a:rPr lang="ru-RU" sz="2400" i="1" dirty="0" smtClean="0"/>
              <a:t> Открытия Пифагора</a:t>
            </a:r>
            <a:endParaRPr lang="ru-RU" sz="2400" i="1" dirty="0"/>
          </a:p>
        </p:txBody>
      </p:sp>
      <p:sp>
        <p:nvSpPr>
          <p:cNvPr id="11" name="TextBox 10"/>
          <p:cNvSpPr txBox="1">
            <a:spLocks noChangeArrowheads="1"/>
          </p:cNvSpPr>
          <p:nvPr/>
        </p:nvSpPr>
        <p:spPr bwMode="auto">
          <a:xfrm>
            <a:off x="611188" y="2852738"/>
            <a:ext cx="295275" cy="369887"/>
          </a:xfrm>
          <a:prstGeom prst="rect">
            <a:avLst/>
          </a:prstGeom>
          <a:noFill/>
          <a:ln w="9525">
            <a:noFill/>
            <a:miter lim="800000"/>
            <a:headEnd/>
            <a:tailEnd/>
          </a:ln>
        </p:spPr>
        <p:txBody>
          <a:bodyPr wrap="none">
            <a:spAutoFit/>
          </a:bodyPr>
          <a:lstStyle/>
          <a:p>
            <a:r>
              <a:rPr lang="en-US">
                <a:latin typeface="Calibri" pitchFamily="34" charset="0"/>
              </a:rPr>
              <a:t>a</a:t>
            </a:r>
            <a:endParaRPr lang="ru-RU">
              <a:latin typeface="Calibri"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0-#ppt_w/2"/>
                                          </p:val>
                                        </p:tav>
                                        <p:tav tm="100000">
                                          <p:val>
                                            <p:strVal val="#ppt_x"/>
                                          </p:val>
                                        </p:tav>
                                      </p:tavLst>
                                    </p:anim>
                                    <p:anim calcmode="lin" valueType="num">
                                      <p:cBhvr additive="base">
                                        <p:cTn id="8" dur="3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8" presetClass="entr" presetSubtype="32"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amond(out)">
                                      <p:cBhvr>
                                        <p:cTn id="12" dur="2000"/>
                                        <p:tgtEl>
                                          <p:spTgt spid="28"/>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2000" fill="hold"/>
                                        <p:tgtEl>
                                          <p:spTgt spid="26"/>
                                        </p:tgtEl>
                                        <p:attrNameLst>
                                          <p:attrName>ppt_x</p:attrName>
                                        </p:attrNameLst>
                                      </p:cBhvr>
                                      <p:tavLst>
                                        <p:tav tm="0">
                                          <p:val>
                                            <p:strVal val="1+#ppt_w/2"/>
                                          </p:val>
                                        </p:tav>
                                        <p:tav tm="100000">
                                          <p:val>
                                            <p:strVal val="#ppt_x"/>
                                          </p:val>
                                        </p:tav>
                                      </p:tavLst>
                                    </p:anim>
                                    <p:anim calcmode="lin" valueType="num">
                                      <p:cBhvr additive="base">
                                        <p:cTn id="16" dur="200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5000"/>
                            </p:stCondLst>
                            <p:childTnLst>
                              <p:par>
                                <p:cTn id="18" presetID="7"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2000" fill="hold"/>
                                        <p:tgtEl>
                                          <p:spTgt spid="24"/>
                                        </p:tgtEl>
                                        <p:attrNameLst>
                                          <p:attrName>ppt_x</p:attrName>
                                        </p:attrNameLst>
                                      </p:cBhvr>
                                      <p:tavLst>
                                        <p:tav tm="0">
                                          <p:val>
                                            <p:strVal val="#ppt_x"/>
                                          </p:val>
                                        </p:tav>
                                        <p:tav tm="100000">
                                          <p:val>
                                            <p:strVal val="#ppt_x"/>
                                          </p:val>
                                        </p:tav>
                                      </p:tavLst>
                                    </p:anim>
                                    <p:anim calcmode="lin" valueType="num">
                                      <p:cBhvr additive="base">
                                        <p:cTn id="21" dur="2000" fill="hold"/>
                                        <p:tgtEl>
                                          <p:spTgt spid="24"/>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22" presetClass="emph" presetSubtype="0" fill="hold" grpId="1" nodeType="withEffect">
                                  <p:stCondLst>
                                    <p:cond delay="0"/>
                                  </p:stCondLst>
                                  <p:childTnLst>
                                    <p:animClr clrSpc="hsl" dir="cw">
                                      <p:cBhvr override="childStyle">
                                        <p:cTn id="26" dur="500" fill="hold"/>
                                        <p:tgtEl>
                                          <p:spTgt spid="11"/>
                                        </p:tgtEl>
                                        <p:attrNameLst>
                                          <p:attrName>style.color</p:attrName>
                                        </p:attrNameLst>
                                      </p:cBhvr>
                                      <p:by>
                                        <p:hsl h="-7200000" s="0" l="0"/>
                                      </p:by>
                                    </p:animClr>
                                    <p:animClr clrSpc="hsl" dir="cw">
                                      <p:cBhvr>
                                        <p:cTn id="27" dur="500" fill="hold"/>
                                        <p:tgtEl>
                                          <p:spTgt spid="11"/>
                                        </p:tgtEl>
                                        <p:attrNameLst>
                                          <p:attrName>fillcolor</p:attrName>
                                        </p:attrNameLst>
                                      </p:cBhvr>
                                      <p:by>
                                        <p:hsl h="-7200000" s="0" l="0"/>
                                      </p:by>
                                    </p:animClr>
                                    <p:animClr clrSpc="hsl" dir="cw">
                                      <p:cBhvr>
                                        <p:cTn id="28" dur="500" fill="hold"/>
                                        <p:tgtEl>
                                          <p:spTgt spid="11"/>
                                        </p:tgtEl>
                                        <p:attrNameLst>
                                          <p:attrName>stroke.color</p:attrName>
                                        </p:attrNameLst>
                                      </p:cBhvr>
                                      <p:by>
                                        <p:hsl h="-7200000" s="0" l="0"/>
                                      </p:by>
                                    </p:animClr>
                                    <p:set>
                                      <p:cBhvr>
                                        <p:cTn id="2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10" grpId="0"/>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3" descr="http://upload.wikimedia.org/wikipedia/commons/e/e8/Pythagorean_proof2.png">
            <a:hlinkClick r:id="rId3"/>
          </p:cNvPr>
          <p:cNvPicPr>
            <a:picLocks/>
          </p:cNvPicPr>
          <p:nvPr/>
        </p:nvPicPr>
        <p:blipFill>
          <a:blip r:embed="rId4" cstate="print"/>
          <a:srcRect/>
          <a:stretch>
            <a:fillRect/>
          </a:stretch>
        </p:blipFill>
        <p:spPr bwMode="auto">
          <a:xfrm>
            <a:off x="3071802" y="2143116"/>
            <a:ext cx="2214577" cy="1643074"/>
          </a:xfrm>
          <a:prstGeom prst="rect">
            <a:avLst/>
          </a:prstGeom>
          <a:noFill/>
          <a:ln w="9525">
            <a:noFill/>
            <a:miter lim="800000"/>
            <a:headEnd/>
            <a:tailEnd/>
          </a:ln>
        </p:spPr>
      </p:pic>
      <p:sp>
        <p:nvSpPr>
          <p:cNvPr id="4" name="Прямоугольник 3"/>
          <p:cNvSpPr/>
          <p:nvPr/>
        </p:nvSpPr>
        <p:spPr>
          <a:xfrm>
            <a:off x="2714612" y="3786190"/>
            <a:ext cx="2714644" cy="584775"/>
          </a:xfrm>
          <a:prstGeom prst="rect">
            <a:avLst/>
          </a:prstGeom>
        </p:spPr>
        <p:txBody>
          <a:bodyPr wrap="square">
            <a:spAutoFit/>
          </a:bodyPr>
          <a:lstStyle/>
          <a:p>
            <a:pPr algn="ctr"/>
            <a:r>
              <a:rPr lang="ru-RU" sz="1600" i="1" dirty="0" smtClean="0"/>
              <a:t>Доказательство через </a:t>
            </a:r>
            <a:r>
              <a:rPr lang="ru-RU" sz="1600" i="1" dirty="0" err="1" smtClean="0"/>
              <a:t>равнодополняемость</a:t>
            </a:r>
            <a:endParaRPr lang="ru-RU" sz="1600" dirty="0"/>
          </a:p>
        </p:txBody>
      </p:sp>
      <p:pic>
        <p:nvPicPr>
          <p:cNvPr id="5" name="Рисунок 4" descr="http://upload.wikimedia.org/wikipedia/commons/thumb/c/ce/Teorema_de_Pit%C3%A1goras.Euclides.svg/400px-Teorema_de_Pit%C3%A1goras.Euclides.svg.png">
            <a:hlinkClick r:id="rId5"/>
          </p:cNvPr>
          <p:cNvPicPr/>
          <p:nvPr/>
        </p:nvPicPr>
        <p:blipFill>
          <a:blip r:embed="rId6" cstate="print"/>
          <a:srcRect/>
          <a:stretch>
            <a:fillRect/>
          </a:stretch>
        </p:blipFill>
        <p:spPr bwMode="auto">
          <a:xfrm>
            <a:off x="571472" y="2071678"/>
            <a:ext cx="1785950" cy="1714512"/>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6" name="Прямоугольник 5"/>
          <p:cNvSpPr/>
          <p:nvPr/>
        </p:nvSpPr>
        <p:spPr>
          <a:xfrm rot="10800000" flipV="1">
            <a:off x="285720" y="3878522"/>
            <a:ext cx="2428892" cy="830997"/>
          </a:xfrm>
          <a:prstGeom prst="rect">
            <a:avLst/>
          </a:prstGeom>
        </p:spPr>
        <p:txBody>
          <a:bodyPr wrap="square">
            <a:spAutoFit/>
          </a:bodyPr>
          <a:lstStyle/>
          <a:p>
            <a:pPr algn="ctr"/>
            <a:r>
              <a:rPr lang="ru-RU" sz="1600" i="1" dirty="0" smtClean="0"/>
              <a:t>Доказательство Евклида</a:t>
            </a:r>
            <a:r>
              <a:rPr lang="ru-RU" sz="1600" b="1" i="1" dirty="0" smtClean="0"/>
              <a:t/>
            </a:r>
            <a:br>
              <a:rPr lang="ru-RU" sz="1600" b="1" i="1" dirty="0" smtClean="0"/>
            </a:br>
            <a:endParaRPr lang="ru-RU" sz="1600" dirty="0"/>
          </a:p>
        </p:txBody>
      </p:sp>
      <p:pic>
        <p:nvPicPr>
          <p:cNvPr id="7" name="Рисунок 6" descr="http://upload.wikimedia.org/wikipedia/commons/thumb/7/7e/Teorema_de_Pit%C3%A1goras.Leonardo_da_Vinci.svg/300px-Teorema_de_Pit%C3%A1goras.Leonardo_da_Vinci.svg.png">
            <a:hlinkClick r:id="rId7"/>
          </p:cNvPr>
          <p:cNvPicPr/>
          <p:nvPr/>
        </p:nvPicPr>
        <p:blipFill>
          <a:blip r:embed="rId8" cstate="print"/>
          <a:srcRect/>
          <a:stretch>
            <a:fillRect/>
          </a:stretch>
        </p:blipFill>
        <p:spPr bwMode="auto">
          <a:xfrm>
            <a:off x="5857884" y="2000240"/>
            <a:ext cx="2000264" cy="178595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8" name="Прямоугольник 7"/>
          <p:cNvSpPr/>
          <p:nvPr/>
        </p:nvSpPr>
        <p:spPr>
          <a:xfrm>
            <a:off x="5715008" y="3786190"/>
            <a:ext cx="2428892" cy="830997"/>
          </a:xfrm>
          <a:prstGeom prst="rect">
            <a:avLst/>
          </a:prstGeom>
        </p:spPr>
        <p:txBody>
          <a:bodyPr wrap="square">
            <a:spAutoFit/>
          </a:bodyPr>
          <a:lstStyle/>
          <a:p>
            <a:r>
              <a:rPr lang="ru-RU" sz="1600" i="1" dirty="0" smtClean="0"/>
              <a:t>Доказательство Леонардо да Винчи</a:t>
            </a:r>
            <a:br>
              <a:rPr lang="ru-RU" sz="1600" i="1" dirty="0" smtClean="0"/>
            </a:br>
            <a:endParaRPr lang="ru-RU" sz="1600" dirty="0"/>
          </a:p>
        </p:txBody>
      </p:sp>
      <p:pic>
        <p:nvPicPr>
          <p:cNvPr id="9" name="Picture 6"/>
          <p:cNvPicPr>
            <a:picLocks noChangeAspect="1" noChangeArrowheads="1"/>
          </p:cNvPicPr>
          <p:nvPr/>
        </p:nvPicPr>
        <p:blipFill>
          <a:blip r:embed="rId9" cstate="print"/>
          <a:srcRect/>
          <a:stretch>
            <a:fillRect/>
          </a:stretch>
        </p:blipFill>
        <p:spPr bwMode="auto">
          <a:xfrm>
            <a:off x="428596" y="4572008"/>
            <a:ext cx="2000264" cy="1285884"/>
          </a:xfrm>
          <a:prstGeom prst="rect">
            <a:avLst/>
          </a:prstGeom>
          <a:noFill/>
          <a:ln w="9525">
            <a:noFill/>
            <a:miter lim="800000"/>
            <a:headEnd/>
            <a:tailEnd/>
          </a:ln>
        </p:spPr>
      </p:pic>
      <p:sp>
        <p:nvSpPr>
          <p:cNvPr id="10" name="Прямоугольник 9"/>
          <p:cNvSpPr/>
          <p:nvPr/>
        </p:nvSpPr>
        <p:spPr>
          <a:xfrm>
            <a:off x="357158" y="5857892"/>
            <a:ext cx="2428892" cy="830997"/>
          </a:xfrm>
          <a:prstGeom prst="rect">
            <a:avLst/>
          </a:prstGeom>
        </p:spPr>
        <p:txBody>
          <a:bodyPr wrap="square">
            <a:spAutoFit/>
          </a:bodyPr>
          <a:lstStyle/>
          <a:p>
            <a:r>
              <a:rPr lang="ru-RU" sz="1600" i="1" dirty="0" smtClean="0"/>
              <a:t>Доказательство с помощью подобия треугольников</a:t>
            </a:r>
            <a:endParaRPr lang="ru-RU" sz="1600" i="1" dirty="0"/>
          </a:p>
        </p:txBody>
      </p:sp>
      <p:pic>
        <p:nvPicPr>
          <p:cNvPr id="11" name="Picture 6"/>
          <p:cNvPicPr>
            <a:picLocks noChangeAspect="1" noChangeArrowheads="1"/>
          </p:cNvPicPr>
          <p:nvPr/>
        </p:nvPicPr>
        <p:blipFill>
          <a:blip r:embed="rId10" cstate="print"/>
          <a:srcRect/>
          <a:stretch>
            <a:fillRect/>
          </a:stretch>
        </p:blipFill>
        <p:spPr>
          <a:xfrm>
            <a:off x="2786050" y="4929198"/>
            <a:ext cx="1143008" cy="1428759"/>
          </a:xfrm>
          <a:prstGeom prst="rect">
            <a:avLst/>
          </a:prstGeom>
          <a:noFill/>
        </p:spPr>
      </p:pic>
      <p:pic>
        <p:nvPicPr>
          <p:cNvPr id="12" name="Picture 7"/>
          <p:cNvPicPr>
            <a:picLocks noChangeAspect="1" noChangeArrowheads="1"/>
          </p:cNvPicPr>
          <p:nvPr/>
        </p:nvPicPr>
        <p:blipFill>
          <a:blip r:embed="rId11" cstate="print"/>
          <a:srcRect/>
          <a:stretch>
            <a:fillRect/>
          </a:stretch>
        </p:blipFill>
        <p:spPr bwMode="auto">
          <a:xfrm>
            <a:off x="4000496" y="4929198"/>
            <a:ext cx="1500197" cy="1428760"/>
          </a:xfrm>
          <a:prstGeom prst="rect">
            <a:avLst/>
          </a:prstGeom>
          <a:noFill/>
          <a:ln w="9525">
            <a:noFill/>
            <a:miter lim="800000"/>
            <a:headEnd/>
            <a:tailEnd/>
          </a:ln>
        </p:spPr>
      </p:pic>
      <p:sp>
        <p:nvSpPr>
          <p:cNvPr id="13" name="Прямоугольник 12"/>
          <p:cNvSpPr/>
          <p:nvPr/>
        </p:nvSpPr>
        <p:spPr>
          <a:xfrm rot="10800000" flipV="1">
            <a:off x="5715008" y="4821018"/>
            <a:ext cx="2428892" cy="1815882"/>
          </a:xfrm>
          <a:prstGeom prst="rect">
            <a:avLst/>
          </a:prstGeom>
        </p:spPr>
        <p:txBody>
          <a:bodyPr wrap="square">
            <a:spAutoFit/>
          </a:bodyPr>
          <a:lstStyle/>
          <a:p>
            <a:r>
              <a:rPr lang="ru-RU" sz="1600" i="1" dirty="0" smtClean="0"/>
              <a:t>Теорема не теряет смысла, если квадраты заменить любыми другими правильными многоугольниками или полукругами</a:t>
            </a:r>
            <a:endParaRPr lang="ru-RU" sz="1600" i="1" dirty="0"/>
          </a:p>
        </p:txBody>
      </p:sp>
      <p:pic>
        <p:nvPicPr>
          <p:cNvPr id="15" name="Picture 6" descr="res31040B80-D7F2-4FC9-919C-196038627FFC"/>
          <p:cNvPicPr>
            <a:picLocks noChangeAspect="1" noChangeArrowheads="1"/>
          </p:cNvPicPr>
          <p:nvPr/>
        </p:nvPicPr>
        <p:blipFill>
          <a:blip r:embed="rId12" cstate="print"/>
          <a:srcRect/>
          <a:stretch>
            <a:fillRect/>
          </a:stretch>
        </p:blipFill>
        <p:spPr bwMode="auto">
          <a:xfrm>
            <a:off x="571472" y="357166"/>
            <a:ext cx="2000264" cy="1428760"/>
          </a:xfrm>
          <a:prstGeom prst="rect">
            <a:avLst/>
          </a:prstGeom>
          <a:ln>
            <a:headEnd/>
            <a:tailEnd/>
          </a:ln>
        </p:spPr>
        <p:style>
          <a:lnRef idx="2">
            <a:schemeClr val="accent2"/>
          </a:lnRef>
          <a:fillRef idx="1">
            <a:schemeClr val="lt1"/>
          </a:fillRef>
          <a:effectRef idx="0">
            <a:schemeClr val="accent2"/>
          </a:effectRef>
          <a:fontRef idx="minor">
            <a:schemeClr val="dk1"/>
          </a:fontRef>
        </p:style>
      </p:pic>
      <p:graphicFrame>
        <p:nvGraphicFramePr>
          <p:cNvPr id="173063" name="Object 7"/>
          <p:cNvGraphicFramePr>
            <a:graphicFrameLocks noChangeAspect="1"/>
          </p:cNvGraphicFramePr>
          <p:nvPr/>
        </p:nvGraphicFramePr>
        <p:xfrm>
          <a:off x="5572132" y="1071546"/>
          <a:ext cx="2517775" cy="682625"/>
        </p:xfrm>
        <a:graphic>
          <a:graphicData uri="http://schemas.openxmlformats.org/presentationml/2006/ole">
            <p:oleObj spid="_x0000_s1026" name="Формула" r:id="rId13" imgW="749160" imgH="203040" progId="Equation.3">
              <p:embed/>
            </p:oleObj>
          </a:graphicData>
        </a:graphic>
      </p:graphicFrame>
      <p:sp>
        <p:nvSpPr>
          <p:cNvPr id="19" name="TextBox 18"/>
          <p:cNvSpPr txBox="1"/>
          <p:nvPr/>
        </p:nvSpPr>
        <p:spPr>
          <a:xfrm>
            <a:off x="3000364" y="357166"/>
            <a:ext cx="2357454" cy="1323439"/>
          </a:xfrm>
          <a:prstGeom prst="rect">
            <a:avLst/>
          </a:prstGeom>
          <a:noFill/>
        </p:spPr>
        <p:txBody>
          <a:bodyPr wrap="square" rtlCol="0">
            <a:spAutoFit/>
          </a:bodyPr>
          <a:lstStyle/>
          <a:p>
            <a:r>
              <a:rPr lang="ru-RU" sz="1600" i="1" dirty="0" smtClean="0"/>
              <a:t>В прямоугольном треугольнике квадрат гипотенузы равен сумме квадратов катетов</a:t>
            </a:r>
            <a:endParaRPr lang="ru-RU" sz="1600" i="1" dirty="0"/>
          </a:p>
        </p:txBody>
      </p:sp>
      <p:sp>
        <p:nvSpPr>
          <p:cNvPr id="20" name="TextBox 19"/>
          <p:cNvSpPr txBox="1"/>
          <p:nvPr/>
        </p:nvSpPr>
        <p:spPr>
          <a:xfrm>
            <a:off x="5286380" y="0"/>
            <a:ext cx="3071834" cy="1477328"/>
          </a:xfrm>
          <a:prstGeom prst="rect">
            <a:avLst/>
          </a:prstGeom>
          <a:noFill/>
        </p:spPr>
        <p:txBody>
          <a:bodyPr wrap="square" rtlCol="0">
            <a:spAutoFit/>
          </a:bodyPr>
          <a:lstStyle/>
          <a:p>
            <a:pPr algn="ctr"/>
            <a:endParaRPr lang="ru-RU" b="1" i="1" dirty="0" smtClean="0">
              <a:solidFill>
                <a:srgbClr val="002060"/>
              </a:solidFill>
            </a:endParaRPr>
          </a:p>
          <a:p>
            <a:pPr algn="ctr"/>
            <a:r>
              <a:rPr lang="ru-RU" b="1" i="1" dirty="0" smtClean="0">
                <a:solidFill>
                  <a:srgbClr val="002060"/>
                </a:solidFill>
              </a:rPr>
              <a:t>Способы доказательства теоремы Пифагора</a:t>
            </a:r>
          </a:p>
          <a:p>
            <a:pPr algn="ctr"/>
            <a:endParaRPr lang="ru-RU"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out)">
                                      <p:cBhvr>
                                        <p:cTn id="7" dur="2000"/>
                                        <p:tgtEl>
                                          <p:spTgt spid="15"/>
                                        </p:tgtEl>
                                      </p:cBhvr>
                                    </p:animEffect>
                                  </p:childTnLst>
                                </p:cTn>
                              </p:par>
                              <p:par>
                                <p:cTn id="8" presetID="8"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out)">
                                      <p:cBhvr>
                                        <p:cTn id="10" dur="2000"/>
                                        <p:tgtEl>
                                          <p:spTgt spid="5"/>
                                        </p:tgtEl>
                                      </p:cBhvr>
                                    </p:animEffect>
                                  </p:childTnLst>
                                </p:cTn>
                              </p:par>
                              <p:par>
                                <p:cTn id="11" presetID="8" presetClass="entr" presetSubtype="3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out)">
                                      <p:cBhvr>
                                        <p:cTn id="13" dur="2000"/>
                                        <p:tgtEl>
                                          <p:spTgt spid="3"/>
                                        </p:tgtEl>
                                      </p:cBhvr>
                                    </p:animEffect>
                                  </p:childTnLst>
                                </p:cTn>
                              </p:par>
                              <p:par>
                                <p:cTn id="14" presetID="8"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out)">
                                      <p:cBhvr>
                                        <p:cTn id="16" dur="2000"/>
                                        <p:tgtEl>
                                          <p:spTgt spid="7"/>
                                        </p:tgtEl>
                                      </p:cBhvr>
                                    </p:animEffect>
                                  </p:childTnLst>
                                </p:cTn>
                              </p:par>
                              <p:par>
                                <p:cTn id="17" presetID="8" presetClass="entr" presetSubtype="3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out)">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1000"/>
                                        <p:tgtEl>
                                          <p:spTgt spid="1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1000"/>
                                        <p:tgtEl>
                                          <p:spTgt spid="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1000"/>
                                        <p:tgtEl>
                                          <p:spTgt spid="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1000"/>
                                        <p:tgtEl>
                                          <p:spTgt spid="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1000"/>
                                        <p:tgtEl>
                                          <p:spTgt spid="10"/>
                                        </p:tgtEl>
                                      </p:cBhvr>
                                    </p:animEffect>
                                  </p:childTnLst>
                                </p:cTn>
                              </p:par>
                              <p:par>
                                <p:cTn id="37" presetID="7" presetClass="entr" presetSubtype="2"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3000" fill="hold"/>
                                        <p:tgtEl>
                                          <p:spTgt spid="20"/>
                                        </p:tgtEl>
                                        <p:attrNameLst>
                                          <p:attrName>ppt_x</p:attrName>
                                        </p:attrNameLst>
                                      </p:cBhvr>
                                      <p:tavLst>
                                        <p:tav tm="0">
                                          <p:val>
                                            <p:strVal val="1+#ppt_w/2"/>
                                          </p:val>
                                        </p:tav>
                                        <p:tav tm="100000">
                                          <p:val>
                                            <p:strVal val="#ppt_x"/>
                                          </p:val>
                                        </p:tav>
                                      </p:tavLst>
                                    </p:anim>
                                    <p:anim calcmode="lin" valueType="num">
                                      <p:cBhvr additive="base">
                                        <p:cTn id="40" dur="3000" fill="hold"/>
                                        <p:tgtEl>
                                          <p:spTgt spid="20"/>
                                        </p:tgtEl>
                                        <p:attrNameLst>
                                          <p:attrName>ppt_y</p:attrName>
                                        </p:attrNameLst>
                                      </p:cBhvr>
                                      <p:tavLst>
                                        <p:tav tm="0">
                                          <p:val>
                                            <p:strVal val="#ppt_y"/>
                                          </p:val>
                                        </p:tav>
                                        <p:tav tm="100000">
                                          <p:val>
                                            <p:strVal val="#ppt_y"/>
                                          </p:val>
                                        </p:tav>
                                      </p:tavLst>
                                    </p:anim>
                                  </p:childTnLst>
                                </p:cTn>
                              </p:par>
                              <p:par>
                                <p:cTn id="41" presetID="7" presetClass="entr" presetSubtype="2" fill="hold" nodeType="withEffect">
                                  <p:stCondLst>
                                    <p:cond delay="0"/>
                                  </p:stCondLst>
                                  <p:childTnLst>
                                    <p:set>
                                      <p:cBhvr>
                                        <p:cTn id="42" dur="1" fill="hold">
                                          <p:stCondLst>
                                            <p:cond delay="0"/>
                                          </p:stCondLst>
                                        </p:cTn>
                                        <p:tgtEl>
                                          <p:spTgt spid="173063"/>
                                        </p:tgtEl>
                                        <p:attrNameLst>
                                          <p:attrName>style.visibility</p:attrName>
                                        </p:attrNameLst>
                                      </p:cBhvr>
                                      <p:to>
                                        <p:strVal val="visible"/>
                                      </p:to>
                                    </p:set>
                                    <p:anim calcmode="lin" valueType="num">
                                      <p:cBhvr additive="base">
                                        <p:cTn id="43" dur="3000" fill="hold"/>
                                        <p:tgtEl>
                                          <p:spTgt spid="173063"/>
                                        </p:tgtEl>
                                        <p:attrNameLst>
                                          <p:attrName>ppt_x</p:attrName>
                                        </p:attrNameLst>
                                      </p:cBhvr>
                                      <p:tavLst>
                                        <p:tav tm="0">
                                          <p:val>
                                            <p:strVal val="1+#ppt_w/2"/>
                                          </p:val>
                                        </p:tav>
                                        <p:tav tm="100000">
                                          <p:val>
                                            <p:strVal val="#ppt_x"/>
                                          </p:val>
                                        </p:tav>
                                      </p:tavLst>
                                    </p:anim>
                                    <p:anim calcmode="lin" valueType="num">
                                      <p:cBhvr additive="base">
                                        <p:cTn id="44" dur="3000" fill="hold"/>
                                        <p:tgtEl>
                                          <p:spTgt spid="17306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heel(4)">
                                      <p:cBhvr>
                                        <p:cTn id="49" dur="2000"/>
                                        <p:tgtEl>
                                          <p:spTgt spid="11"/>
                                        </p:tgtEl>
                                      </p:cBhvr>
                                    </p:animEffect>
                                  </p:childTnLst>
                                </p:cTn>
                              </p:par>
                              <p:par>
                                <p:cTn id="50" presetID="21" presetClass="entr" presetSubtype="4"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heel(4)">
                                      <p:cBhvr>
                                        <p:cTn id="52" dur="2000"/>
                                        <p:tgtEl>
                                          <p:spTgt spid="12"/>
                                        </p:tgtEl>
                                      </p:cBhvr>
                                    </p:animEffect>
                                  </p:childTnLst>
                                </p:cTn>
                              </p:par>
                            </p:childTnLst>
                          </p:cTn>
                        </p:par>
                        <p:par>
                          <p:cTn id="53" fill="hold">
                            <p:stCondLst>
                              <p:cond delay="2000"/>
                            </p:stCondLst>
                            <p:childTnLst>
                              <p:par>
                                <p:cTn id="54" presetID="5" presetClass="entr" presetSubtype="1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3"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Documents and Settings\Школа 12\Рабочий стол\проекты\1.png"/>
          <p:cNvPicPr>
            <a:picLocks noChangeAspect="1" noChangeArrowheads="1"/>
          </p:cNvPicPr>
          <p:nvPr/>
        </p:nvPicPr>
        <p:blipFill>
          <a:blip r:embed="rId3" cstate="print"/>
          <a:srcRect/>
          <a:stretch>
            <a:fillRect/>
          </a:stretch>
        </p:blipFill>
        <p:spPr bwMode="auto">
          <a:xfrm>
            <a:off x="2143108" y="428604"/>
            <a:ext cx="1000132" cy="1285884"/>
          </a:xfrm>
          <a:prstGeom prst="rect">
            <a:avLst/>
          </a:prstGeom>
          <a:noFill/>
        </p:spPr>
      </p:pic>
      <p:pic>
        <p:nvPicPr>
          <p:cNvPr id="7" name="Picture 11"/>
          <p:cNvPicPr>
            <a:picLocks noChangeAspect="1" noChangeArrowheads="1"/>
          </p:cNvPicPr>
          <p:nvPr/>
        </p:nvPicPr>
        <p:blipFill>
          <a:blip r:embed="rId4" cstate="print"/>
          <a:srcRect/>
          <a:stretch>
            <a:fillRect/>
          </a:stretch>
        </p:blipFill>
        <p:spPr bwMode="auto">
          <a:xfrm>
            <a:off x="6357950" y="3286124"/>
            <a:ext cx="928694" cy="1214446"/>
          </a:xfrm>
          <a:prstGeom prst="rect">
            <a:avLst/>
          </a:prstGeom>
          <a:noFill/>
          <a:ln w="9525">
            <a:noFill/>
            <a:miter lim="800000"/>
            <a:headEnd/>
            <a:tailEnd/>
          </a:ln>
          <a:effectLst/>
        </p:spPr>
      </p:pic>
      <p:pic>
        <p:nvPicPr>
          <p:cNvPr id="8" name="Picture 7"/>
          <p:cNvPicPr>
            <a:picLocks noChangeAspect="1" noChangeArrowheads="1"/>
          </p:cNvPicPr>
          <p:nvPr/>
        </p:nvPicPr>
        <p:blipFill>
          <a:blip r:embed="rId5" cstate="print"/>
          <a:srcRect/>
          <a:stretch>
            <a:fillRect/>
          </a:stretch>
        </p:blipFill>
        <p:spPr bwMode="auto">
          <a:xfrm>
            <a:off x="1071538" y="3214686"/>
            <a:ext cx="1000132" cy="1214446"/>
          </a:xfrm>
          <a:prstGeom prst="rect">
            <a:avLst/>
          </a:prstGeom>
          <a:noFill/>
          <a:ln w="9525">
            <a:noFill/>
            <a:miter lim="800000"/>
            <a:headEnd/>
            <a:tailEnd/>
          </a:ln>
          <a:effectLst/>
        </p:spPr>
      </p:pic>
      <p:pic>
        <p:nvPicPr>
          <p:cNvPr id="9" name="Picture 2"/>
          <p:cNvPicPr>
            <a:picLocks noChangeAspect="1" noChangeArrowheads="1"/>
          </p:cNvPicPr>
          <p:nvPr/>
        </p:nvPicPr>
        <p:blipFill>
          <a:blip r:embed="rId6" cstate="print"/>
          <a:srcRect/>
          <a:stretch>
            <a:fillRect/>
          </a:stretch>
        </p:blipFill>
        <p:spPr bwMode="auto">
          <a:xfrm>
            <a:off x="4786314" y="428604"/>
            <a:ext cx="928694" cy="1285885"/>
          </a:xfrm>
          <a:prstGeom prst="rect">
            <a:avLst/>
          </a:prstGeom>
          <a:noFill/>
          <a:ln w="9525">
            <a:noFill/>
            <a:miter lim="800000"/>
            <a:headEnd/>
            <a:tailEnd/>
          </a:ln>
          <a:effectLst/>
        </p:spPr>
      </p:pic>
      <p:pic>
        <p:nvPicPr>
          <p:cNvPr id="10" name="Picture 12"/>
          <p:cNvPicPr>
            <a:picLocks noChangeAspect="1" noChangeArrowheads="1"/>
          </p:cNvPicPr>
          <p:nvPr/>
        </p:nvPicPr>
        <p:blipFill>
          <a:blip r:embed="rId7" cstate="print"/>
          <a:srcRect/>
          <a:stretch>
            <a:fillRect/>
          </a:stretch>
        </p:blipFill>
        <p:spPr bwMode="auto">
          <a:xfrm>
            <a:off x="5857884" y="1428736"/>
            <a:ext cx="928693" cy="1285884"/>
          </a:xfrm>
          <a:prstGeom prst="rect">
            <a:avLst/>
          </a:prstGeom>
          <a:noFill/>
          <a:ln w="9525">
            <a:noFill/>
            <a:miter lim="800000"/>
            <a:headEnd/>
            <a:tailEnd/>
          </a:ln>
          <a:effectLst/>
        </p:spPr>
      </p:pic>
      <p:pic>
        <p:nvPicPr>
          <p:cNvPr id="11" name="Picture 9"/>
          <p:cNvPicPr>
            <a:picLocks noChangeAspect="1" noChangeArrowheads="1"/>
          </p:cNvPicPr>
          <p:nvPr/>
        </p:nvPicPr>
        <p:blipFill>
          <a:blip r:embed="rId8" cstate="print"/>
          <a:srcRect/>
          <a:stretch>
            <a:fillRect/>
          </a:stretch>
        </p:blipFill>
        <p:spPr bwMode="auto">
          <a:xfrm>
            <a:off x="2500298" y="4000504"/>
            <a:ext cx="928694" cy="1314448"/>
          </a:xfrm>
          <a:prstGeom prst="rect">
            <a:avLst/>
          </a:prstGeom>
          <a:noFill/>
          <a:ln w="9525">
            <a:noFill/>
            <a:miter lim="800000"/>
            <a:headEnd/>
            <a:tailEnd/>
          </a:ln>
          <a:effectLst/>
        </p:spPr>
      </p:pic>
      <p:pic>
        <p:nvPicPr>
          <p:cNvPr id="12" name="Picture 8"/>
          <p:cNvPicPr>
            <a:picLocks noChangeAspect="1" noChangeArrowheads="1"/>
          </p:cNvPicPr>
          <p:nvPr/>
        </p:nvPicPr>
        <p:blipFill>
          <a:blip r:embed="rId9" cstate="print"/>
          <a:srcRect/>
          <a:stretch>
            <a:fillRect/>
          </a:stretch>
        </p:blipFill>
        <p:spPr bwMode="auto">
          <a:xfrm>
            <a:off x="3500430" y="285728"/>
            <a:ext cx="928694" cy="1285884"/>
          </a:xfrm>
          <a:prstGeom prst="rect">
            <a:avLst/>
          </a:prstGeom>
          <a:noFill/>
          <a:ln w="9525">
            <a:noFill/>
            <a:miter lim="800000"/>
            <a:headEnd/>
            <a:tailEnd/>
          </a:ln>
          <a:effectLst/>
        </p:spPr>
      </p:pic>
      <p:pic>
        <p:nvPicPr>
          <p:cNvPr id="13" name="Picture 10"/>
          <p:cNvPicPr>
            <a:picLocks noChangeAspect="1" noChangeArrowheads="1"/>
          </p:cNvPicPr>
          <p:nvPr/>
        </p:nvPicPr>
        <p:blipFill>
          <a:blip r:embed="rId10" cstate="print"/>
          <a:srcRect/>
          <a:stretch>
            <a:fillRect/>
          </a:stretch>
        </p:blipFill>
        <p:spPr bwMode="auto">
          <a:xfrm>
            <a:off x="5072066" y="4000504"/>
            <a:ext cx="928694" cy="1285884"/>
          </a:xfrm>
          <a:prstGeom prst="rect">
            <a:avLst/>
          </a:prstGeom>
          <a:noFill/>
          <a:ln w="9525">
            <a:noFill/>
            <a:miter lim="800000"/>
            <a:headEnd/>
            <a:tailEnd/>
          </a:ln>
          <a:effectLst/>
        </p:spPr>
      </p:pic>
      <p:pic>
        <p:nvPicPr>
          <p:cNvPr id="14" name="Picture 5" descr="C:\Documents and Settings\Школа 12\Рабочий стол\проекты\2.png"/>
          <p:cNvPicPr>
            <a:picLocks noChangeAspect="1" noChangeArrowheads="1"/>
          </p:cNvPicPr>
          <p:nvPr/>
        </p:nvPicPr>
        <p:blipFill>
          <a:blip r:embed="rId11" cstate="print"/>
          <a:srcRect/>
          <a:stretch>
            <a:fillRect/>
          </a:stretch>
        </p:blipFill>
        <p:spPr bwMode="auto">
          <a:xfrm>
            <a:off x="3786182" y="4929198"/>
            <a:ext cx="928694" cy="1285884"/>
          </a:xfrm>
          <a:prstGeom prst="rect">
            <a:avLst/>
          </a:prstGeom>
          <a:noFill/>
        </p:spPr>
      </p:pic>
      <p:sp>
        <p:nvSpPr>
          <p:cNvPr id="19" name="TextBox 18"/>
          <p:cNvSpPr txBox="1"/>
          <p:nvPr/>
        </p:nvSpPr>
        <p:spPr>
          <a:xfrm>
            <a:off x="2000232" y="2714620"/>
            <a:ext cx="4286280" cy="954107"/>
          </a:xfrm>
          <a:prstGeom prst="rect">
            <a:avLst/>
          </a:prstGeom>
          <a:noFill/>
        </p:spPr>
        <p:txBody>
          <a:bodyPr wrap="square" rtlCol="0">
            <a:spAutoFit/>
          </a:bodyPr>
          <a:lstStyle/>
          <a:p>
            <a:pPr algn="ctr"/>
            <a:r>
              <a:rPr lang="ru-RU" sz="2800" i="1" dirty="0" smtClean="0">
                <a:solidFill>
                  <a:srgbClr val="002060"/>
                </a:solidFill>
              </a:rPr>
              <a:t>Авторы работ, </a:t>
            </a:r>
          </a:p>
          <a:p>
            <a:pPr algn="ctr"/>
            <a:r>
              <a:rPr lang="ru-RU" sz="2800" i="1" dirty="0" smtClean="0">
                <a:solidFill>
                  <a:srgbClr val="002060"/>
                </a:solidFill>
              </a:rPr>
              <a:t>юные исследователи:</a:t>
            </a:r>
            <a:endParaRPr lang="ru-RU" sz="2800" i="1" dirty="0">
              <a:solidFill>
                <a:srgbClr val="002060"/>
              </a:solidFill>
            </a:endParaRPr>
          </a:p>
        </p:txBody>
      </p:sp>
      <p:sp>
        <p:nvSpPr>
          <p:cNvPr id="20" name="TextBox 19"/>
          <p:cNvSpPr txBox="1"/>
          <p:nvPr/>
        </p:nvSpPr>
        <p:spPr>
          <a:xfrm>
            <a:off x="2214546" y="1785926"/>
            <a:ext cx="1071570" cy="584775"/>
          </a:xfrm>
          <a:prstGeom prst="rect">
            <a:avLst/>
          </a:prstGeom>
          <a:noFill/>
        </p:spPr>
        <p:txBody>
          <a:bodyPr wrap="square" rtlCol="0">
            <a:spAutoFit/>
          </a:bodyPr>
          <a:lstStyle/>
          <a:p>
            <a:pPr algn="ctr"/>
            <a:r>
              <a:rPr lang="ru-RU" sz="1600" dirty="0" err="1" smtClean="0"/>
              <a:t>Лодяная</a:t>
            </a:r>
            <a:r>
              <a:rPr lang="ru-RU" sz="1600" dirty="0" smtClean="0"/>
              <a:t> Ксения</a:t>
            </a:r>
            <a:endParaRPr lang="ru-RU" sz="1600" dirty="0"/>
          </a:p>
        </p:txBody>
      </p:sp>
      <p:sp>
        <p:nvSpPr>
          <p:cNvPr id="21" name="TextBox 20"/>
          <p:cNvSpPr txBox="1"/>
          <p:nvPr/>
        </p:nvSpPr>
        <p:spPr>
          <a:xfrm rot="10800000" flipV="1">
            <a:off x="6215114" y="4499644"/>
            <a:ext cx="1193047" cy="584775"/>
          </a:xfrm>
          <a:prstGeom prst="rect">
            <a:avLst/>
          </a:prstGeom>
          <a:noFill/>
        </p:spPr>
        <p:txBody>
          <a:bodyPr wrap="square" rtlCol="0">
            <a:spAutoFit/>
          </a:bodyPr>
          <a:lstStyle/>
          <a:p>
            <a:pPr algn="ctr"/>
            <a:r>
              <a:rPr lang="ru-RU" sz="1600" dirty="0" err="1" smtClean="0"/>
              <a:t>Бостаника</a:t>
            </a:r>
            <a:endParaRPr lang="ru-RU" sz="1600" dirty="0" smtClean="0"/>
          </a:p>
          <a:p>
            <a:pPr algn="ctr"/>
            <a:r>
              <a:rPr lang="ru-RU" sz="1600" dirty="0" smtClean="0"/>
              <a:t>Виктор</a:t>
            </a:r>
            <a:endParaRPr lang="ru-RU" sz="1600" dirty="0"/>
          </a:p>
        </p:txBody>
      </p:sp>
      <p:sp>
        <p:nvSpPr>
          <p:cNvPr id="22" name="TextBox 21"/>
          <p:cNvSpPr txBox="1"/>
          <p:nvPr/>
        </p:nvSpPr>
        <p:spPr>
          <a:xfrm>
            <a:off x="1000100" y="4429132"/>
            <a:ext cx="1214446" cy="584775"/>
          </a:xfrm>
          <a:prstGeom prst="rect">
            <a:avLst/>
          </a:prstGeom>
          <a:noFill/>
        </p:spPr>
        <p:txBody>
          <a:bodyPr wrap="square" rtlCol="0">
            <a:spAutoFit/>
          </a:bodyPr>
          <a:lstStyle/>
          <a:p>
            <a:pPr algn="ctr"/>
            <a:r>
              <a:rPr lang="ru-RU" sz="1600" dirty="0" err="1" smtClean="0"/>
              <a:t>Чтчян</a:t>
            </a:r>
            <a:r>
              <a:rPr lang="ru-RU" sz="1600" dirty="0" smtClean="0"/>
              <a:t> Виктория</a:t>
            </a:r>
            <a:endParaRPr lang="ru-RU" sz="1600" dirty="0"/>
          </a:p>
        </p:txBody>
      </p:sp>
      <p:sp>
        <p:nvSpPr>
          <p:cNvPr id="23" name="TextBox 22"/>
          <p:cNvSpPr txBox="1"/>
          <p:nvPr/>
        </p:nvSpPr>
        <p:spPr>
          <a:xfrm>
            <a:off x="4572000" y="1785926"/>
            <a:ext cx="1285884" cy="584775"/>
          </a:xfrm>
          <a:prstGeom prst="rect">
            <a:avLst/>
          </a:prstGeom>
          <a:noFill/>
        </p:spPr>
        <p:txBody>
          <a:bodyPr wrap="square" rtlCol="0">
            <a:spAutoFit/>
          </a:bodyPr>
          <a:lstStyle/>
          <a:p>
            <a:pPr algn="ctr"/>
            <a:r>
              <a:rPr lang="ru-RU" sz="1600" dirty="0" err="1" smtClean="0"/>
              <a:t>Нагорнова</a:t>
            </a:r>
            <a:r>
              <a:rPr lang="ru-RU" sz="1600" dirty="0" smtClean="0"/>
              <a:t> Ольга</a:t>
            </a:r>
            <a:endParaRPr lang="ru-RU" sz="1600" dirty="0"/>
          </a:p>
        </p:txBody>
      </p:sp>
      <p:sp>
        <p:nvSpPr>
          <p:cNvPr id="24" name="TextBox 23"/>
          <p:cNvSpPr txBox="1"/>
          <p:nvPr/>
        </p:nvSpPr>
        <p:spPr>
          <a:xfrm>
            <a:off x="5357818" y="2786058"/>
            <a:ext cx="2571768" cy="338554"/>
          </a:xfrm>
          <a:prstGeom prst="rect">
            <a:avLst/>
          </a:prstGeom>
          <a:noFill/>
        </p:spPr>
        <p:txBody>
          <a:bodyPr wrap="square" rtlCol="0">
            <a:spAutoFit/>
          </a:bodyPr>
          <a:lstStyle/>
          <a:p>
            <a:r>
              <a:rPr lang="ru-RU" sz="1600" dirty="0" smtClean="0"/>
              <a:t>Волкова Анастасия</a:t>
            </a:r>
            <a:endParaRPr lang="ru-RU" sz="1600" dirty="0"/>
          </a:p>
        </p:txBody>
      </p:sp>
      <p:sp>
        <p:nvSpPr>
          <p:cNvPr id="25" name="TextBox 24"/>
          <p:cNvSpPr txBox="1"/>
          <p:nvPr/>
        </p:nvSpPr>
        <p:spPr>
          <a:xfrm>
            <a:off x="3286116" y="1785926"/>
            <a:ext cx="1285884" cy="584775"/>
          </a:xfrm>
          <a:prstGeom prst="rect">
            <a:avLst/>
          </a:prstGeom>
          <a:noFill/>
        </p:spPr>
        <p:txBody>
          <a:bodyPr wrap="square" rtlCol="0">
            <a:spAutoFit/>
          </a:bodyPr>
          <a:lstStyle/>
          <a:p>
            <a:pPr algn="ctr"/>
            <a:r>
              <a:rPr lang="ru-RU" sz="1600" dirty="0" smtClean="0"/>
              <a:t>Торосян Рафаэль</a:t>
            </a:r>
            <a:endParaRPr lang="ru-RU" sz="1600" dirty="0"/>
          </a:p>
        </p:txBody>
      </p:sp>
      <p:sp>
        <p:nvSpPr>
          <p:cNvPr id="26" name="TextBox 25"/>
          <p:cNvSpPr txBox="1"/>
          <p:nvPr/>
        </p:nvSpPr>
        <p:spPr>
          <a:xfrm>
            <a:off x="3571868" y="6273225"/>
            <a:ext cx="1285884" cy="584775"/>
          </a:xfrm>
          <a:prstGeom prst="rect">
            <a:avLst/>
          </a:prstGeom>
          <a:noFill/>
        </p:spPr>
        <p:txBody>
          <a:bodyPr wrap="square" rtlCol="0">
            <a:spAutoFit/>
          </a:bodyPr>
          <a:lstStyle/>
          <a:p>
            <a:pPr algn="ctr"/>
            <a:r>
              <a:rPr lang="ru-RU" sz="1600" dirty="0" smtClean="0"/>
              <a:t>Малкова </a:t>
            </a:r>
          </a:p>
          <a:p>
            <a:pPr algn="ctr"/>
            <a:r>
              <a:rPr lang="ru-RU" sz="1600" dirty="0" smtClean="0"/>
              <a:t>Екатерина</a:t>
            </a:r>
            <a:endParaRPr lang="ru-RU" sz="1600" dirty="0"/>
          </a:p>
        </p:txBody>
      </p:sp>
      <p:sp>
        <p:nvSpPr>
          <p:cNvPr id="27" name="TextBox 26"/>
          <p:cNvSpPr txBox="1"/>
          <p:nvPr/>
        </p:nvSpPr>
        <p:spPr>
          <a:xfrm>
            <a:off x="2214546" y="5357826"/>
            <a:ext cx="1428760" cy="584775"/>
          </a:xfrm>
          <a:prstGeom prst="rect">
            <a:avLst/>
          </a:prstGeom>
          <a:noFill/>
        </p:spPr>
        <p:txBody>
          <a:bodyPr wrap="square" rtlCol="0">
            <a:spAutoFit/>
          </a:bodyPr>
          <a:lstStyle/>
          <a:p>
            <a:pPr algn="ctr"/>
            <a:r>
              <a:rPr lang="ru-RU" sz="1600" dirty="0" err="1" smtClean="0"/>
              <a:t>Керопян</a:t>
            </a:r>
            <a:r>
              <a:rPr lang="ru-RU" sz="1600" dirty="0" smtClean="0"/>
              <a:t> </a:t>
            </a:r>
          </a:p>
          <a:p>
            <a:pPr algn="ctr"/>
            <a:r>
              <a:rPr lang="ru-RU" sz="1600" dirty="0" smtClean="0"/>
              <a:t>Нина</a:t>
            </a:r>
            <a:endParaRPr lang="ru-RU" sz="1600" dirty="0"/>
          </a:p>
        </p:txBody>
      </p:sp>
      <p:sp>
        <p:nvSpPr>
          <p:cNvPr id="28" name="TextBox 27"/>
          <p:cNvSpPr txBox="1"/>
          <p:nvPr/>
        </p:nvSpPr>
        <p:spPr>
          <a:xfrm>
            <a:off x="4929191" y="5286388"/>
            <a:ext cx="1285884" cy="584775"/>
          </a:xfrm>
          <a:prstGeom prst="rect">
            <a:avLst/>
          </a:prstGeom>
          <a:noFill/>
        </p:spPr>
        <p:txBody>
          <a:bodyPr wrap="square" rtlCol="0">
            <a:spAutoFit/>
          </a:bodyPr>
          <a:lstStyle/>
          <a:p>
            <a:pPr algn="ctr"/>
            <a:r>
              <a:rPr lang="ru-RU" sz="1600" dirty="0" smtClean="0"/>
              <a:t>Селезнева</a:t>
            </a:r>
          </a:p>
          <a:p>
            <a:pPr algn="ctr"/>
            <a:r>
              <a:rPr lang="ru-RU" sz="1600" dirty="0" smtClean="0"/>
              <a:t>Татьяна</a:t>
            </a:r>
            <a:endParaRPr lang="ru-RU" sz="1600" dirty="0"/>
          </a:p>
        </p:txBody>
      </p:sp>
      <p:sp>
        <p:nvSpPr>
          <p:cNvPr id="31" name="TextBox 30"/>
          <p:cNvSpPr txBox="1"/>
          <p:nvPr/>
        </p:nvSpPr>
        <p:spPr>
          <a:xfrm>
            <a:off x="8286776" y="5357826"/>
            <a:ext cx="684797" cy="923330"/>
          </a:xfrm>
          <a:prstGeom prst="rect">
            <a:avLst/>
          </a:prstGeom>
          <a:noFill/>
        </p:spPr>
        <p:txBody>
          <a:bodyPr wrap="square" rtlCol="0">
            <a:spAutoFit/>
          </a:bodyPr>
          <a:lstStyle/>
          <a:p>
            <a:pPr algn="ctr"/>
            <a:r>
              <a:rPr lang="ru-RU" dirty="0" smtClean="0"/>
              <a:t>2012-2013 </a:t>
            </a:r>
            <a:r>
              <a:rPr lang="ru-RU" sz="1600" dirty="0" err="1" smtClean="0"/>
              <a:t>уч.г</a:t>
            </a:r>
            <a:r>
              <a:rPr lang="ru-RU" sz="1600" dirty="0" smtClean="0"/>
              <a:t>.</a:t>
            </a:r>
            <a:endParaRPr lang="ru-RU" sz="1600" dirty="0"/>
          </a:p>
        </p:txBody>
      </p:sp>
      <p:pic>
        <p:nvPicPr>
          <p:cNvPr id="19459" name="Picture 3"/>
          <p:cNvPicPr>
            <a:picLocks noChangeAspect="1" noChangeArrowheads="1"/>
          </p:cNvPicPr>
          <p:nvPr/>
        </p:nvPicPr>
        <p:blipFill>
          <a:blip r:embed="rId12" cstate="print"/>
          <a:srcRect l="21875" r="31250" b="21739"/>
          <a:stretch>
            <a:fillRect/>
          </a:stretch>
        </p:blipFill>
        <p:spPr bwMode="auto">
          <a:xfrm>
            <a:off x="1071538" y="5000636"/>
            <a:ext cx="1071570" cy="1285884"/>
          </a:xfrm>
          <a:prstGeom prst="rect">
            <a:avLst/>
          </a:prstGeom>
          <a:noFill/>
          <a:ln w="9525">
            <a:noFill/>
            <a:miter lim="800000"/>
            <a:headEnd/>
            <a:tailEnd/>
          </a:ln>
          <a:effectLst/>
        </p:spPr>
      </p:pic>
      <p:sp>
        <p:nvSpPr>
          <p:cNvPr id="29" name="TextBox 28"/>
          <p:cNvSpPr txBox="1"/>
          <p:nvPr/>
        </p:nvSpPr>
        <p:spPr>
          <a:xfrm>
            <a:off x="642910" y="6215082"/>
            <a:ext cx="1928826" cy="369332"/>
          </a:xfrm>
          <a:prstGeom prst="rect">
            <a:avLst/>
          </a:prstGeom>
          <a:noFill/>
        </p:spPr>
        <p:txBody>
          <a:bodyPr wrap="square" rtlCol="0">
            <a:spAutoFit/>
          </a:bodyPr>
          <a:lstStyle/>
          <a:p>
            <a:pPr algn="ctr"/>
            <a:r>
              <a:rPr lang="ru-RU" sz="1600" dirty="0" smtClean="0"/>
              <a:t>Баранов Антон</a:t>
            </a:r>
            <a:r>
              <a:rPr lang="ru-RU" dirty="0" smtClean="0"/>
              <a:t> </a:t>
            </a:r>
            <a:endParaRPr lang="ru-RU" dirty="0"/>
          </a:p>
        </p:txBody>
      </p:sp>
      <p:pic>
        <p:nvPicPr>
          <p:cNvPr id="19457" name="Picture 1" descr="C:\Documents and Settings\Школа 12\Рабочий стол\фото глазуновой.jpg"/>
          <p:cNvPicPr>
            <a:picLocks noChangeAspect="1" noChangeArrowheads="1"/>
          </p:cNvPicPr>
          <p:nvPr/>
        </p:nvPicPr>
        <p:blipFill>
          <a:blip r:embed="rId13" cstate="print"/>
          <a:srcRect/>
          <a:stretch>
            <a:fillRect/>
          </a:stretch>
        </p:blipFill>
        <p:spPr bwMode="auto">
          <a:xfrm rot="5400000">
            <a:off x="6179355" y="5179231"/>
            <a:ext cx="1285884" cy="1071570"/>
          </a:xfrm>
          <a:prstGeom prst="rect">
            <a:avLst/>
          </a:prstGeom>
          <a:noFill/>
        </p:spPr>
      </p:pic>
      <p:sp>
        <p:nvSpPr>
          <p:cNvPr id="30" name="TextBox 29"/>
          <p:cNvSpPr txBox="1"/>
          <p:nvPr/>
        </p:nvSpPr>
        <p:spPr>
          <a:xfrm>
            <a:off x="5786446" y="6286520"/>
            <a:ext cx="2214578" cy="338554"/>
          </a:xfrm>
          <a:prstGeom prst="rect">
            <a:avLst/>
          </a:prstGeom>
          <a:noFill/>
        </p:spPr>
        <p:txBody>
          <a:bodyPr wrap="square" rtlCol="0">
            <a:spAutoFit/>
          </a:bodyPr>
          <a:lstStyle/>
          <a:p>
            <a:r>
              <a:rPr lang="ru-RU" sz="1600" dirty="0" smtClean="0"/>
              <a:t>Глазунова Анастасия</a:t>
            </a:r>
            <a:endParaRPr lang="ru-RU" sz="1600" dirty="0"/>
          </a:p>
        </p:txBody>
      </p:sp>
      <p:pic>
        <p:nvPicPr>
          <p:cNvPr id="19458" name="Picture 2" descr="C:\Documents and Settings\Школа 12\Рабочий стол\2013-01-17 11.34.24.jpg"/>
          <p:cNvPicPr>
            <a:picLocks noChangeAspect="1" noChangeArrowheads="1"/>
          </p:cNvPicPr>
          <p:nvPr/>
        </p:nvPicPr>
        <p:blipFill>
          <a:blip r:embed="rId14" cstate="print"/>
          <a:srcRect/>
          <a:stretch>
            <a:fillRect/>
          </a:stretch>
        </p:blipFill>
        <p:spPr bwMode="auto">
          <a:xfrm>
            <a:off x="1071538" y="1428736"/>
            <a:ext cx="928694" cy="1285884"/>
          </a:xfrm>
          <a:prstGeom prst="rect">
            <a:avLst/>
          </a:prstGeom>
          <a:noFill/>
        </p:spPr>
      </p:pic>
      <p:sp>
        <p:nvSpPr>
          <p:cNvPr id="32" name="TextBox 31"/>
          <p:cNvSpPr txBox="1"/>
          <p:nvPr/>
        </p:nvSpPr>
        <p:spPr>
          <a:xfrm>
            <a:off x="500034" y="2786058"/>
            <a:ext cx="2000264" cy="338554"/>
          </a:xfrm>
          <a:prstGeom prst="rect">
            <a:avLst/>
          </a:prstGeom>
          <a:noFill/>
        </p:spPr>
        <p:txBody>
          <a:bodyPr wrap="square" rtlCol="0">
            <a:spAutoFit/>
          </a:bodyPr>
          <a:lstStyle/>
          <a:p>
            <a:pPr algn="ctr"/>
            <a:r>
              <a:rPr lang="en-US" sz="1600" dirty="0" smtClean="0"/>
              <a:t> </a:t>
            </a:r>
            <a:r>
              <a:rPr lang="ru-RU" sz="1600" dirty="0" smtClean="0"/>
              <a:t>Степанова Ольга</a:t>
            </a:r>
            <a:endParaRPr lang="ru-RU"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1+#ppt_w/2"/>
                                          </p:val>
                                        </p:tav>
                                        <p:tav tm="100000">
                                          <p:val>
                                            <p:strVal val="#ppt_x"/>
                                          </p:val>
                                        </p:tav>
                                      </p:tavLst>
                                    </p:anim>
                                    <p:anim calcmode="lin" valueType="num">
                                      <p:cBhvr additive="base">
                                        <p:cTn id="8" dur="2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ppt_x"/>
                                          </p:val>
                                        </p:tav>
                                        <p:tav tm="100000">
                                          <p:val>
                                            <p:strVal val="#ppt_x"/>
                                          </p:val>
                                        </p:tav>
                                      </p:tavLst>
                                    </p:anim>
                                    <p:anim calcmode="lin" valueType="num">
                                      <p:cBhvr additive="base">
                                        <p:cTn id="13" dur="20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0-#ppt_w/2"/>
                                          </p:val>
                                        </p:tav>
                                        <p:tav tm="100000">
                                          <p:val>
                                            <p:strVal val="#ppt_x"/>
                                          </p:val>
                                        </p:tav>
                                      </p:tavLst>
                                    </p:anim>
                                    <p:anim calcmode="lin" valueType="num">
                                      <p:cBhvr additive="base">
                                        <p:cTn id="17" dur="2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1+#ppt_w/2"/>
                                          </p:val>
                                        </p:tav>
                                        <p:tav tm="100000">
                                          <p:val>
                                            <p:strVal val="#ppt_x"/>
                                          </p:val>
                                        </p:tav>
                                      </p:tavLst>
                                    </p:anim>
                                    <p:anim calcmode="lin" valueType="num">
                                      <p:cBhvr additive="base">
                                        <p:cTn id="21" dur="20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2000" fill="hold"/>
                                        <p:tgtEl>
                                          <p:spTgt spid="25"/>
                                        </p:tgtEl>
                                        <p:attrNameLst>
                                          <p:attrName>ppt_x</p:attrName>
                                        </p:attrNameLst>
                                      </p:cBhvr>
                                      <p:tavLst>
                                        <p:tav tm="0">
                                          <p:val>
                                            <p:strVal val="0-#ppt_w/2"/>
                                          </p:val>
                                        </p:tav>
                                        <p:tav tm="100000">
                                          <p:val>
                                            <p:strVal val="#ppt_x"/>
                                          </p:val>
                                        </p:tav>
                                      </p:tavLst>
                                    </p:anim>
                                    <p:anim calcmode="lin" valueType="num">
                                      <p:cBhvr additive="base">
                                        <p:cTn id="26" dur="2000" fill="hold"/>
                                        <p:tgtEl>
                                          <p:spTgt spid="25"/>
                                        </p:tgtEl>
                                        <p:attrNameLst>
                                          <p:attrName>ppt_y</p:attrName>
                                        </p:attrNameLst>
                                      </p:cBhvr>
                                      <p:tavLst>
                                        <p:tav tm="0">
                                          <p:val>
                                            <p:strVal val="#ppt_y"/>
                                          </p:val>
                                        </p:tav>
                                        <p:tav tm="100000">
                                          <p:val>
                                            <p:strVal val="#ppt_y"/>
                                          </p:val>
                                        </p:tav>
                                      </p:tavLst>
                                    </p:anim>
                                  </p:childTnLst>
                                </p:cTn>
                              </p:par>
                            </p:childTnLst>
                          </p:cTn>
                        </p:par>
                        <p:par>
                          <p:cTn id="27" fill="hold">
                            <p:stCondLst>
                              <p:cond delay="6000"/>
                            </p:stCondLst>
                            <p:childTnLst>
                              <p:par>
                                <p:cTn id="28" presetID="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2000" fill="hold"/>
                                        <p:tgtEl>
                                          <p:spTgt spid="20"/>
                                        </p:tgtEl>
                                        <p:attrNameLst>
                                          <p:attrName>ppt_x</p:attrName>
                                        </p:attrNameLst>
                                      </p:cBhvr>
                                      <p:tavLst>
                                        <p:tav tm="0">
                                          <p:val>
                                            <p:strVal val="0-#ppt_w/2"/>
                                          </p:val>
                                        </p:tav>
                                        <p:tav tm="100000">
                                          <p:val>
                                            <p:strVal val="#ppt_x"/>
                                          </p:val>
                                        </p:tav>
                                      </p:tavLst>
                                    </p:anim>
                                    <p:anim calcmode="lin" valueType="num">
                                      <p:cBhvr additive="base">
                                        <p:cTn id="31" dur="20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2000" fill="hold"/>
                                        <p:tgtEl>
                                          <p:spTgt spid="23"/>
                                        </p:tgtEl>
                                        <p:attrNameLst>
                                          <p:attrName>ppt_x</p:attrName>
                                        </p:attrNameLst>
                                      </p:cBhvr>
                                      <p:tavLst>
                                        <p:tav tm="0">
                                          <p:val>
                                            <p:strVal val="1+#ppt_w/2"/>
                                          </p:val>
                                        </p:tav>
                                        <p:tav tm="100000">
                                          <p:val>
                                            <p:strVal val="#ppt_x"/>
                                          </p:val>
                                        </p:tav>
                                      </p:tavLst>
                                    </p:anim>
                                    <p:anim calcmode="lin" valueType="num">
                                      <p:cBhvr additive="base">
                                        <p:cTn id="35" dur="2000" fill="hold"/>
                                        <p:tgtEl>
                                          <p:spTgt spid="23"/>
                                        </p:tgtEl>
                                        <p:attrNameLst>
                                          <p:attrName>ppt_y</p:attrName>
                                        </p:attrNameLst>
                                      </p:cBhvr>
                                      <p:tavLst>
                                        <p:tav tm="0">
                                          <p:val>
                                            <p:strVal val="#ppt_y"/>
                                          </p:val>
                                        </p:tav>
                                        <p:tav tm="100000">
                                          <p:val>
                                            <p:strVal val="#ppt_y"/>
                                          </p:val>
                                        </p:tav>
                                      </p:tavLst>
                                    </p:anim>
                                  </p:childTnLst>
                                </p:cTn>
                              </p:par>
                            </p:childTnLst>
                          </p:cTn>
                        </p:par>
                        <p:par>
                          <p:cTn id="36" fill="hold">
                            <p:stCondLst>
                              <p:cond delay="8000"/>
                            </p:stCondLst>
                            <p:childTnLst>
                              <p:par>
                                <p:cTn id="37" presetID="2" presetClass="entr" presetSubtype="8" fill="hold" nodeType="afterEffect">
                                  <p:stCondLst>
                                    <p:cond delay="0"/>
                                  </p:stCondLst>
                                  <p:childTnLst>
                                    <p:set>
                                      <p:cBhvr>
                                        <p:cTn id="38" dur="1" fill="hold">
                                          <p:stCondLst>
                                            <p:cond delay="0"/>
                                          </p:stCondLst>
                                        </p:cTn>
                                        <p:tgtEl>
                                          <p:spTgt spid="19458"/>
                                        </p:tgtEl>
                                        <p:attrNameLst>
                                          <p:attrName>style.visibility</p:attrName>
                                        </p:attrNameLst>
                                      </p:cBhvr>
                                      <p:to>
                                        <p:strVal val="visible"/>
                                      </p:to>
                                    </p:set>
                                    <p:anim calcmode="lin" valueType="num">
                                      <p:cBhvr additive="base">
                                        <p:cTn id="39" dur="2000" fill="hold"/>
                                        <p:tgtEl>
                                          <p:spTgt spid="19458"/>
                                        </p:tgtEl>
                                        <p:attrNameLst>
                                          <p:attrName>ppt_x</p:attrName>
                                        </p:attrNameLst>
                                      </p:cBhvr>
                                      <p:tavLst>
                                        <p:tav tm="0">
                                          <p:val>
                                            <p:strVal val="0-#ppt_w/2"/>
                                          </p:val>
                                        </p:tav>
                                        <p:tav tm="100000">
                                          <p:val>
                                            <p:strVal val="#ppt_x"/>
                                          </p:val>
                                        </p:tav>
                                      </p:tavLst>
                                    </p:anim>
                                    <p:anim calcmode="lin" valueType="num">
                                      <p:cBhvr additive="base">
                                        <p:cTn id="40" dur="2000" fill="hold"/>
                                        <p:tgtEl>
                                          <p:spTgt spid="1945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2000" fill="hold"/>
                                        <p:tgtEl>
                                          <p:spTgt spid="10"/>
                                        </p:tgtEl>
                                        <p:attrNameLst>
                                          <p:attrName>ppt_x</p:attrName>
                                        </p:attrNameLst>
                                      </p:cBhvr>
                                      <p:tavLst>
                                        <p:tav tm="0">
                                          <p:val>
                                            <p:strVal val="1+#ppt_w/2"/>
                                          </p:val>
                                        </p:tav>
                                        <p:tav tm="100000">
                                          <p:val>
                                            <p:strVal val="#ppt_x"/>
                                          </p:val>
                                        </p:tav>
                                      </p:tavLst>
                                    </p:anim>
                                    <p:anim calcmode="lin" valueType="num">
                                      <p:cBhvr additive="base">
                                        <p:cTn id="44" dur="2000" fill="hold"/>
                                        <p:tgtEl>
                                          <p:spTgt spid="10"/>
                                        </p:tgtEl>
                                        <p:attrNameLst>
                                          <p:attrName>ppt_y</p:attrName>
                                        </p:attrNameLst>
                                      </p:cBhvr>
                                      <p:tavLst>
                                        <p:tav tm="0">
                                          <p:val>
                                            <p:strVal val="#ppt_y"/>
                                          </p:val>
                                        </p:tav>
                                        <p:tav tm="100000">
                                          <p:val>
                                            <p:strVal val="#ppt_y"/>
                                          </p:val>
                                        </p:tav>
                                      </p:tavLst>
                                    </p:anim>
                                  </p:childTnLst>
                                </p:cTn>
                              </p:par>
                            </p:childTnLst>
                          </p:cTn>
                        </p:par>
                        <p:par>
                          <p:cTn id="45" fill="hold">
                            <p:stCondLst>
                              <p:cond delay="10000"/>
                            </p:stCondLst>
                            <p:childTnLst>
                              <p:par>
                                <p:cTn id="46" presetID="2" presetClass="entr" presetSubtype="8"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2000" fill="hold"/>
                                        <p:tgtEl>
                                          <p:spTgt spid="32"/>
                                        </p:tgtEl>
                                        <p:attrNameLst>
                                          <p:attrName>ppt_x</p:attrName>
                                        </p:attrNameLst>
                                      </p:cBhvr>
                                      <p:tavLst>
                                        <p:tav tm="0">
                                          <p:val>
                                            <p:strVal val="0-#ppt_w/2"/>
                                          </p:val>
                                        </p:tav>
                                        <p:tav tm="100000">
                                          <p:val>
                                            <p:strVal val="#ppt_x"/>
                                          </p:val>
                                        </p:tav>
                                      </p:tavLst>
                                    </p:anim>
                                    <p:anim calcmode="lin" valueType="num">
                                      <p:cBhvr additive="base">
                                        <p:cTn id="49" dur="2000" fill="hold"/>
                                        <p:tgtEl>
                                          <p:spTgt spid="3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2000" fill="hold"/>
                                        <p:tgtEl>
                                          <p:spTgt spid="24"/>
                                        </p:tgtEl>
                                        <p:attrNameLst>
                                          <p:attrName>ppt_x</p:attrName>
                                        </p:attrNameLst>
                                      </p:cBhvr>
                                      <p:tavLst>
                                        <p:tav tm="0">
                                          <p:val>
                                            <p:strVal val="1+#ppt_w/2"/>
                                          </p:val>
                                        </p:tav>
                                        <p:tav tm="100000">
                                          <p:val>
                                            <p:strVal val="#ppt_x"/>
                                          </p:val>
                                        </p:tav>
                                      </p:tavLst>
                                    </p:anim>
                                    <p:anim calcmode="lin" valueType="num">
                                      <p:cBhvr additive="base">
                                        <p:cTn id="53" dur="20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12000"/>
                            </p:stCondLst>
                            <p:childTnLst>
                              <p:par>
                                <p:cTn id="55" presetID="2" presetClass="entr" presetSubtype="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1000" fill="hold"/>
                                        <p:tgtEl>
                                          <p:spTgt spid="8"/>
                                        </p:tgtEl>
                                        <p:attrNameLst>
                                          <p:attrName>ppt_x</p:attrName>
                                        </p:attrNameLst>
                                      </p:cBhvr>
                                      <p:tavLst>
                                        <p:tav tm="0">
                                          <p:val>
                                            <p:strVal val="0-#ppt_w/2"/>
                                          </p:val>
                                        </p:tav>
                                        <p:tav tm="100000">
                                          <p:val>
                                            <p:strVal val="#ppt_x"/>
                                          </p:val>
                                        </p:tav>
                                      </p:tavLst>
                                    </p:anim>
                                    <p:anim calcmode="lin" valueType="num">
                                      <p:cBhvr additive="base">
                                        <p:cTn id="58" dur="1000" fill="hold"/>
                                        <p:tgtEl>
                                          <p:spTgt spid="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1000" fill="hold"/>
                                        <p:tgtEl>
                                          <p:spTgt spid="7"/>
                                        </p:tgtEl>
                                        <p:attrNameLst>
                                          <p:attrName>ppt_x</p:attrName>
                                        </p:attrNameLst>
                                      </p:cBhvr>
                                      <p:tavLst>
                                        <p:tav tm="0">
                                          <p:val>
                                            <p:strVal val="1+#ppt_w/2"/>
                                          </p:val>
                                        </p:tav>
                                        <p:tav tm="100000">
                                          <p:val>
                                            <p:strVal val="#ppt_x"/>
                                          </p:val>
                                        </p:tav>
                                      </p:tavLst>
                                    </p:anim>
                                    <p:anim calcmode="lin" valueType="num">
                                      <p:cBhvr additive="base">
                                        <p:cTn id="62" dur="1000" fill="hold"/>
                                        <p:tgtEl>
                                          <p:spTgt spid="7"/>
                                        </p:tgtEl>
                                        <p:attrNameLst>
                                          <p:attrName>ppt_y</p:attrName>
                                        </p:attrNameLst>
                                      </p:cBhvr>
                                      <p:tavLst>
                                        <p:tav tm="0">
                                          <p:val>
                                            <p:strVal val="#ppt_y"/>
                                          </p:val>
                                        </p:tav>
                                        <p:tav tm="100000">
                                          <p:val>
                                            <p:strVal val="#ppt_y"/>
                                          </p:val>
                                        </p:tav>
                                      </p:tavLst>
                                    </p:anim>
                                  </p:childTnLst>
                                </p:cTn>
                              </p:par>
                            </p:childTnLst>
                          </p:cTn>
                        </p:par>
                        <p:par>
                          <p:cTn id="63" fill="hold">
                            <p:stCondLst>
                              <p:cond delay="13000"/>
                            </p:stCondLst>
                            <p:childTnLst>
                              <p:par>
                                <p:cTn id="64" presetID="2" presetClass="entr" presetSubtype="8"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2000" fill="hold"/>
                                        <p:tgtEl>
                                          <p:spTgt spid="22"/>
                                        </p:tgtEl>
                                        <p:attrNameLst>
                                          <p:attrName>ppt_x</p:attrName>
                                        </p:attrNameLst>
                                      </p:cBhvr>
                                      <p:tavLst>
                                        <p:tav tm="0">
                                          <p:val>
                                            <p:strVal val="0-#ppt_w/2"/>
                                          </p:val>
                                        </p:tav>
                                        <p:tav tm="100000">
                                          <p:val>
                                            <p:strVal val="#ppt_x"/>
                                          </p:val>
                                        </p:tav>
                                      </p:tavLst>
                                    </p:anim>
                                    <p:anim calcmode="lin" valueType="num">
                                      <p:cBhvr additive="base">
                                        <p:cTn id="67" dur="2000" fill="hold"/>
                                        <p:tgtEl>
                                          <p:spTgt spid="22"/>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2000" fill="hold"/>
                                        <p:tgtEl>
                                          <p:spTgt spid="21"/>
                                        </p:tgtEl>
                                        <p:attrNameLst>
                                          <p:attrName>ppt_x</p:attrName>
                                        </p:attrNameLst>
                                      </p:cBhvr>
                                      <p:tavLst>
                                        <p:tav tm="0">
                                          <p:val>
                                            <p:strVal val="1+#ppt_w/2"/>
                                          </p:val>
                                        </p:tav>
                                        <p:tav tm="100000">
                                          <p:val>
                                            <p:strVal val="#ppt_x"/>
                                          </p:val>
                                        </p:tav>
                                      </p:tavLst>
                                    </p:anim>
                                    <p:anim calcmode="lin" valueType="num">
                                      <p:cBhvr additive="base">
                                        <p:cTn id="71" dur="2000" fill="hold"/>
                                        <p:tgtEl>
                                          <p:spTgt spid="21"/>
                                        </p:tgtEl>
                                        <p:attrNameLst>
                                          <p:attrName>ppt_y</p:attrName>
                                        </p:attrNameLst>
                                      </p:cBhvr>
                                      <p:tavLst>
                                        <p:tav tm="0">
                                          <p:val>
                                            <p:strVal val="#ppt_y"/>
                                          </p:val>
                                        </p:tav>
                                        <p:tav tm="100000">
                                          <p:val>
                                            <p:strVal val="#ppt_y"/>
                                          </p:val>
                                        </p:tav>
                                      </p:tavLst>
                                    </p:anim>
                                  </p:childTnLst>
                                </p:cTn>
                              </p:par>
                            </p:childTnLst>
                          </p:cTn>
                        </p:par>
                        <p:par>
                          <p:cTn id="72" fill="hold">
                            <p:stCondLst>
                              <p:cond delay="15000"/>
                            </p:stCondLst>
                            <p:childTnLst>
                              <p:par>
                                <p:cTn id="73" presetID="2" presetClass="entr" presetSubtype="12"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2000" fill="hold"/>
                                        <p:tgtEl>
                                          <p:spTgt spid="11"/>
                                        </p:tgtEl>
                                        <p:attrNameLst>
                                          <p:attrName>ppt_x</p:attrName>
                                        </p:attrNameLst>
                                      </p:cBhvr>
                                      <p:tavLst>
                                        <p:tav tm="0">
                                          <p:val>
                                            <p:strVal val="0-#ppt_w/2"/>
                                          </p:val>
                                        </p:tav>
                                        <p:tav tm="100000">
                                          <p:val>
                                            <p:strVal val="#ppt_x"/>
                                          </p:val>
                                        </p:tav>
                                      </p:tavLst>
                                    </p:anim>
                                    <p:anim calcmode="lin" valueType="num">
                                      <p:cBhvr additive="base">
                                        <p:cTn id="76" dur="2000" fill="hold"/>
                                        <p:tgtEl>
                                          <p:spTgt spid="11"/>
                                        </p:tgtEl>
                                        <p:attrNameLst>
                                          <p:attrName>ppt_y</p:attrName>
                                        </p:attrNameLst>
                                      </p:cBhvr>
                                      <p:tavLst>
                                        <p:tav tm="0">
                                          <p:val>
                                            <p:strVal val="1+#ppt_h/2"/>
                                          </p:val>
                                        </p:tav>
                                        <p:tav tm="100000">
                                          <p:val>
                                            <p:strVal val="#ppt_y"/>
                                          </p:val>
                                        </p:tav>
                                      </p:tavLst>
                                    </p:anim>
                                  </p:childTnLst>
                                </p:cTn>
                              </p:par>
                              <p:par>
                                <p:cTn id="77" presetID="2" presetClass="entr" presetSubtype="6"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2000" fill="hold"/>
                                        <p:tgtEl>
                                          <p:spTgt spid="13"/>
                                        </p:tgtEl>
                                        <p:attrNameLst>
                                          <p:attrName>ppt_x</p:attrName>
                                        </p:attrNameLst>
                                      </p:cBhvr>
                                      <p:tavLst>
                                        <p:tav tm="0">
                                          <p:val>
                                            <p:strVal val="1+#ppt_w/2"/>
                                          </p:val>
                                        </p:tav>
                                        <p:tav tm="100000">
                                          <p:val>
                                            <p:strVal val="#ppt_x"/>
                                          </p:val>
                                        </p:tav>
                                      </p:tavLst>
                                    </p:anim>
                                    <p:anim calcmode="lin" valueType="num">
                                      <p:cBhvr additive="base">
                                        <p:cTn id="80" dur="2000" fill="hold"/>
                                        <p:tgtEl>
                                          <p:spTgt spid="13"/>
                                        </p:tgtEl>
                                        <p:attrNameLst>
                                          <p:attrName>ppt_y</p:attrName>
                                        </p:attrNameLst>
                                      </p:cBhvr>
                                      <p:tavLst>
                                        <p:tav tm="0">
                                          <p:val>
                                            <p:strVal val="1+#ppt_h/2"/>
                                          </p:val>
                                        </p:tav>
                                        <p:tav tm="100000">
                                          <p:val>
                                            <p:strVal val="#ppt_y"/>
                                          </p:val>
                                        </p:tav>
                                      </p:tavLst>
                                    </p:anim>
                                  </p:childTnLst>
                                </p:cTn>
                              </p:par>
                            </p:childTnLst>
                          </p:cTn>
                        </p:par>
                        <p:par>
                          <p:cTn id="81" fill="hold">
                            <p:stCondLst>
                              <p:cond delay="17000"/>
                            </p:stCondLst>
                            <p:childTnLst>
                              <p:par>
                                <p:cTn id="82" presetID="2" presetClass="entr" presetSubtype="12"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2000" fill="hold"/>
                                        <p:tgtEl>
                                          <p:spTgt spid="27"/>
                                        </p:tgtEl>
                                        <p:attrNameLst>
                                          <p:attrName>ppt_x</p:attrName>
                                        </p:attrNameLst>
                                      </p:cBhvr>
                                      <p:tavLst>
                                        <p:tav tm="0">
                                          <p:val>
                                            <p:strVal val="0-#ppt_w/2"/>
                                          </p:val>
                                        </p:tav>
                                        <p:tav tm="100000">
                                          <p:val>
                                            <p:strVal val="#ppt_x"/>
                                          </p:val>
                                        </p:tav>
                                      </p:tavLst>
                                    </p:anim>
                                    <p:anim calcmode="lin" valueType="num">
                                      <p:cBhvr additive="base">
                                        <p:cTn id="85" dur="2000" fill="hold"/>
                                        <p:tgtEl>
                                          <p:spTgt spid="27"/>
                                        </p:tgtEl>
                                        <p:attrNameLst>
                                          <p:attrName>ppt_y</p:attrName>
                                        </p:attrNameLst>
                                      </p:cBhvr>
                                      <p:tavLst>
                                        <p:tav tm="0">
                                          <p:val>
                                            <p:strVal val="1+#ppt_h/2"/>
                                          </p:val>
                                        </p:tav>
                                        <p:tav tm="100000">
                                          <p:val>
                                            <p:strVal val="#ppt_y"/>
                                          </p:val>
                                        </p:tav>
                                      </p:tavLst>
                                    </p:anim>
                                  </p:childTnLst>
                                </p:cTn>
                              </p:par>
                              <p:par>
                                <p:cTn id="86" presetID="2" presetClass="entr" presetSubtype="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2000" fill="hold"/>
                                        <p:tgtEl>
                                          <p:spTgt spid="28"/>
                                        </p:tgtEl>
                                        <p:attrNameLst>
                                          <p:attrName>ppt_x</p:attrName>
                                        </p:attrNameLst>
                                      </p:cBhvr>
                                      <p:tavLst>
                                        <p:tav tm="0">
                                          <p:val>
                                            <p:strVal val="1+#ppt_w/2"/>
                                          </p:val>
                                        </p:tav>
                                        <p:tav tm="100000">
                                          <p:val>
                                            <p:strVal val="#ppt_x"/>
                                          </p:val>
                                        </p:tav>
                                      </p:tavLst>
                                    </p:anim>
                                    <p:anim calcmode="lin" valueType="num">
                                      <p:cBhvr additive="base">
                                        <p:cTn id="89" dur="2000" fill="hold"/>
                                        <p:tgtEl>
                                          <p:spTgt spid="28"/>
                                        </p:tgtEl>
                                        <p:attrNameLst>
                                          <p:attrName>ppt_y</p:attrName>
                                        </p:attrNameLst>
                                      </p:cBhvr>
                                      <p:tavLst>
                                        <p:tav tm="0">
                                          <p:val>
                                            <p:strVal val="1+#ppt_h/2"/>
                                          </p:val>
                                        </p:tav>
                                        <p:tav tm="100000">
                                          <p:val>
                                            <p:strVal val="#ppt_y"/>
                                          </p:val>
                                        </p:tav>
                                      </p:tavLst>
                                    </p:anim>
                                  </p:childTnLst>
                                </p:cTn>
                              </p:par>
                            </p:childTnLst>
                          </p:cTn>
                        </p:par>
                        <p:par>
                          <p:cTn id="90" fill="hold">
                            <p:stCondLst>
                              <p:cond delay="19000"/>
                            </p:stCondLst>
                            <p:childTnLst>
                              <p:par>
                                <p:cTn id="91" presetID="2" presetClass="entr" presetSubtype="4"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2000" fill="hold"/>
                                        <p:tgtEl>
                                          <p:spTgt spid="14"/>
                                        </p:tgtEl>
                                        <p:attrNameLst>
                                          <p:attrName>ppt_x</p:attrName>
                                        </p:attrNameLst>
                                      </p:cBhvr>
                                      <p:tavLst>
                                        <p:tav tm="0">
                                          <p:val>
                                            <p:strVal val="#ppt_x"/>
                                          </p:val>
                                        </p:tav>
                                        <p:tav tm="100000">
                                          <p:val>
                                            <p:strVal val="#ppt_x"/>
                                          </p:val>
                                        </p:tav>
                                      </p:tavLst>
                                    </p:anim>
                                    <p:anim calcmode="lin" valueType="num">
                                      <p:cBhvr additive="base">
                                        <p:cTn id="94" dur="2000" fill="hold"/>
                                        <p:tgtEl>
                                          <p:spTgt spid="14"/>
                                        </p:tgtEl>
                                        <p:attrNameLst>
                                          <p:attrName>ppt_y</p:attrName>
                                        </p:attrNameLst>
                                      </p:cBhvr>
                                      <p:tavLst>
                                        <p:tav tm="0">
                                          <p:val>
                                            <p:strVal val="1+#ppt_h/2"/>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19457"/>
                                        </p:tgtEl>
                                        <p:attrNameLst>
                                          <p:attrName>style.visibility</p:attrName>
                                        </p:attrNameLst>
                                      </p:cBhvr>
                                      <p:to>
                                        <p:strVal val="visible"/>
                                      </p:to>
                                    </p:set>
                                    <p:anim calcmode="lin" valueType="num">
                                      <p:cBhvr additive="base">
                                        <p:cTn id="97" dur="2000" fill="hold"/>
                                        <p:tgtEl>
                                          <p:spTgt spid="19457"/>
                                        </p:tgtEl>
                                        <p:attrNameLst>
                                          <p:attrName>ppt_x</p:attrName>
                                        </p:attrNameLst>
                                      </p:cBhvr>
                                      <p:tavLst>
                                        <p:tav tm="0">
                                          <p:val>
                                            <p:strVal val="1+#ppt_w/2"/>
                                          </p:val>
                                        </p:tav>
                                        <p:tav tm="100000">
                                          <p:val>
                                            <p:strVal val="#ppt_x"/>
                                          </p:val>
                                        </p:tav>
                                      </p:tavLst>
                                    </p:anim>
                                    <p:anim calcmode="lin" valueType="num">
                                      <p:cBhvr additive="base">
                                        <p:cTn id="98" dur="2000" fill="hold"/>
                                        <p:tgtEl>
                                          <p:spTgt spid="19457"/>
                                        </p:tgtEl>
                                        <p:attrNameLst>
                                          <p:attrName>ppt_y</p:attrName>
                                        </p:attrNameLst>
                                      </p:cBhvr>
                                      <p:tavLst>
                                        <p:tav tm="0">
                                          <p:val>
                                            <p:strVal val="#ppt_y"/>
                                          </p:val>
                                        </p:tav>
                                        <p:tav tm="100000">
                                          <p:val>
                                            <p:strVal val="#ppt_y"/>
                                          </p:val>
                                        </p:tav>
                                      </p:tavLst>
                                    </p:anim>
                                  </p:childTnLst>
                                </p:cTn>
                              </p:par>
                              <p:par>
                                <p:cTn id="99" presetID="2" presetClass="entr" presetSubtype="8" fill="hold" nodeType="withEffect">
                                  <p:stCondLst>
                                    <p:cond delay="0"/>
                                  </p:stCondLst>
                                  <p:childTnLst>
                                    <p:set>
                                      <p:cBhvr>
                                        <p:cTn id="100" dur="1" fill="hold">
                                          <p:stCondLst>
                                            <p:cond delay="0"/>
                                          </p:stCondLst>
                                        </p:cTn>
                                        <p:tgtEl>
                                          <p:spTgt spid="19459"/>
                                        </p:tgtEl>
                                        <p:attrNameLst>
                                          <p:attrName>style.visibility</p:attrName>
                                        </p:attrNameLst>
                                      </p:cBhvr>
                                      <p:to>
                                        <p:strVal val="visible"/>
                                      </p:to>
                                    </p:set>
                                    <p:anim calcmode="lin" valueType="num">
                                      <p:cBhvr additive="base">
                                        <p:cTn id="101" dur="2000" fill="hold"/>
                                        <p:tgtEl>
                                          <p:spTgt spid="19459"/>
                                        </p:tgtEl>
                                        <p:attrNameLst>
                                          <p:attrName>ppt_x</p:attrName>
                                        </p:attrNameLst>
                                      </p:cBhvr>
                                      <p:tavLst>
                                        <p:tav tm="0">
                                          <p:val>
                                            <p:strVal val="0-#ppt_w/2"/>
                                          </p:val>
                                        </p:tav>
                                        <p:tav tm="100000">
                                          <p:val>
                                            <p:strVal val="#ppt_x"/>
                                          </p:val>
                                        </p:tav>
                                      </p:tavLst>
                                    </p:anim>
                                    <p:anim calcmode="lin" valueType="num">
                                      <p:cBhvr additive="base">
                                        <p:cTn id="102" dur="2000" fill="hold"/>
                                        <p:tgtEl>
                                          <p:spTgt spid="19459"/>
                                        </p:tgtEl>
                                        <p:attrNameLst>
                                          <p:attrName>ppt_y</p:attrName>
                                        </p:attrNameLst>
                                      </p:cBhvr>
                                      <p:tavLst>
                                        <p:tav tm="0">
                                          <p:val>
                                            <p:strVal val="#ppt_y"/>
                                          </p:val>
                                        </p:tav>
                                        <p:tav tm="100000">
                                          <p:val>
                                            <p:strVal val="#ppt_y"/>
                                          </p:val>
                                        </p:tav>
                                      </p:tavLst>
                                    </p:anim>
                                  </p:childTnLst>
                                </p:cTn>
                              </p:par>
                            </p:childTnLst>
                          </p:cTn>
                        </p:par>
                        <p:par>
                          <p:cTn id="103" fill="hold">
                            <p:stCondLst>
                              <p:cond delay="21000"/>
                            </p:stCondLst>
                            <p:childTnLst>
                              <p:par>
                                <p:cTn id="104" presetID="2" presetClass="entr" presetSubtype="4"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2000" fill="hold"/>
                                        <p:tgtEl>
                                          <p:spTgt spid="26"/>
                                        </p:tgtEl>
                                        <p:attrNameLst>
                                          <p:attrName>ppt_x</p:attrName>
                                        </p:attrNameLst>
                                      </p:cBhvr>
                                      <p:tavLst>
                                        <p:tav tm="0">
                                          <p:val>
                                            <p:strVal val="#ppt_x"/>
                                          </p:val>
                                        </p:tav>
                                        <p:tav tm="100000">
                                          <p:val>
                                            <p:strVal val="#ppt_x"/>
                                          </p:val>
                                        </p:tav>
                                      </p:tavLst>
                                    </p:anim>
                                    <p:anim calcmode="lin" valueType="num">
                                      <p:cBhvr additive="base">
                                        <p:cTn id="107" dur="2000" fill="hold"/>
                                        <p:tgtEl>
                                          <p:spTgt spid="26"/>
                                        </p:tgtEl>
                                        <p:attrNameLst>
                                          <p:attrName>ppt_y</p:attrName>
                                        </p:attrNameLst>
                                      </p:cBhvr>
                                      <p:tavLst>
                                        <p:tav tm="0">
                                          <p:val>
                                            <p:strVal val="1+#ppt_h/2"/>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2000" fill="hold"/>
                                        <p:tgtEl>
                                          <p:spTgt spid="30"/>
                                        </p:tgtEl>
                                        <p:attrNameLst>
                                          <p:attrName>ppt_x</p:attrName>
                                        </p:attrNameLst>
                                      </p:cBhvr>
                                      <p:tavLst>
                                        <p:tav tm="0">
                                          <p:val>
                                            <p:strVal val="1+#ppt_w/2"/>
                                          </p:val>
                                        </p:tav>
                                        <p:tav tm="100000">
                                          <p:val>
                                            <p:strVal val="#ppt_x"/>
                                          </p:val>
                                        </p:tav>
                                      </p:tavLst>
                                    </p:anim>
                                    <p:anim calcmode="lin" valueType="num">
                                      <p:cBhvr additive="base">
                                        <p:cTn id="111" dur="2000" fill="hold"/>
                                        <p:tgtEl>
                                          <p:spTgt spid="30"/>
                                        </p:tgtEl>
                                        <p:attrNameLst>
                                          <p:attrName>ppt_y</p:attrName>
                                        </p:attrNameLst>
                                      </p:cBhvr>
                                      <p:tavLst>
                                        <p:tav tm="0">
                                          <p:val>
                                            <p:strVal val="#ppt_y"/>
                                          </p:val>
                                        </p:tav>
                                        <p:tav tm="100000">
                                          <p:val>
                                            <p:strVal val="#ppt_y"/>
                                          </p:val>
                                        </p:tav>
                                      </p:tavLst>
                                    </p:anim>
                                  </p:childTnLst>
                                </p:cTn>
                              </p:par>
                              <p:par>
                                <p:cTn id="112" presetID="2" presetClass="entr" presetSubtype="8" fill="hold" grpId="0" nodeType="with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additive="base">
                                        <p:cTn id="114" dur="2000" fill="hold"/>
                                        <p:tgtEl>
                                          <p:spTgt spid="29"/>
                                        </p:tgtEl>
                                        <p:attrNameLst>
                                          <p:attrName>ppt_x</p:attrName>
                                        </p:attrNameLst>
                                      </p:cBhvr>
                                      <p:tavLst>
                                        <p:tav tm="0">
                                          <p:val>
                                            <p:strVal val="0-#ppt_w/2"/>
                                          </p:val>
                                        </p:tav>
                                        <p:tav tm="100000">
                                          <p:val>
                                            <p:strVal val="#ppt_x"/>
                                          </p:val>
                                        </p:tav>
                                      </p:tavLst>
                                    </p:anim>
                                    <p:anim calcmode="lin" valueType="num">
                                      <p:cBhvr additive="base">
                                        <p:cTn id="115" dur="2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пифагор"/>
          <p:cNvPicPr>
            <a:picLocks noChangeAspect="1" noChangeArrowheads="1"/>
          </p:cNvPicPr>
          <p:nvPr/>
        </p:nvPicPr>
        <p:blipFill>
          <a:blip r:embed="rId2" cstate="print"/>
          <a:srcRect/>
          <a:stretch>
            <a:fillRect/>
          </a:stretch>
        </p:blipFill>
        <p:spPr bwMode="auto">
          <a:xfrm>
            <a:off x="4929190" y="2571744"/>
            <a:ext cx="2857520" cy="2928958"/>
          </a:xfrm>
          <a:prstGeom prst="rect">
            <a:avLst/>
          </a:prstGeom>
          <a:noFill/>
          <a:ln w="9525">
            <a:noFill/>
            <a:miter lim="800000"/>
            <a:headEnd/>
            <a:tailEnd/>
          </a:ln>
        </p:spPr>
      </p:pic>
      <p:sp>
        <p:nvSpPr>
          <p:cNvPr id="3" name="Прямоугольник 2"/>
          <p:cNvSpPr/>
          <p:nvPr/>
        </p:nvSpPr>
        <p:spPr>
          <a:xfrm>
            <a:off x="857224" y="3143248"/>
            <a:ext cx="4071966" cy="1938992"/>
          </a:xfrm>
          <a:prstGeom prst="rect">
            <a:avLst/>
          </a:prstGeom>
        </p:spPr>
        <p:txBody>
          <a:bodyPr wrap="square">
            <a:spAutoFit/>
          </a:bodyPr>
          <a:lstStyle/>
          <a:p>
            <a:r>
              <a:rPr lang="ru-RU" sz="2000" b="1" i="1" dirty="0" smtClean="0">
                <a:solidFill>
                  <a:srgbClr val="002060"/>
                </a:solidFill>
              </a:rPr>
              <a:t>Пифагор</a:t>
            </a:r>
            <a:r>
              <a:rPr lang="ru-RU" sz="2000" i="1" dirty="0" smtClean="0">
                <a:solidFill>
                  <a:srgbClr val="002060"/>
                </a:solidFill>
              </a:rPr>
              <a:t> был победителем кулачного боя на 58-х Олимпийских играх, проходивших в 548 году до н. э., а затем побеждал еще на нескольких Олимпиадах</a:t>
            </a:r>
          </a:p>
        </p:txBody>
      </p:sp>
      <p:pic>
        <p:nvPicPr>
          <p:cNvPr id="4" name="Picture 9" descr="pythagoras"/>
          <p:cNvPicPr>
            <a:picLocks noChangeAspect="1" noChangeArrowheads="1"/>
          </p:cNvPicPr>
          <p:nvPr/>
        </p:nvPicPr>
        <p:blipFill>
          <a:blip r:embed="rId3" cstate="print"/>
          <a:srcRect/>
          <a:stretch>
            <a:fillRect/>
          </a:stretch>
        </p:blipFill>
        <p:spPr bwMode="auto">
          <a:xfrm>
            <a:off x="214282" y="214290"/>
            <a:ext cx="3857652" cy="2286016"/>
          </a:xfrm>
          <a:prstGeom prst="rect">
            <a:avLst/>
          </a:prstGeom>
          <a:noFill/>
        </p:spPr>
      </p:pic>
      <p:sp>
        <p:nvSpPr>
          <p:cNvPr id="5" name="Прямоугольник 4"/>
          <p:cNvSpPr/>
          <p:nvPr/>
        </p:nvSpPr>
        <p:spPr>
          <a:xfrm>
            <a:off x="4143372" y="214290"/>
            <a:ext cx="4000528" cy="2308324"/>
          </a:xfrm>
          <a:prstGeom prst="rect">
            <a:avLst/>
          </a:prstGeom>
        </p:spPr>
        <p:txBody>
          <a:bodyPr wrap="square">
            <a:spAutoFit/>
          </a:bodyPr>
          <a:lstStyle/>
          <a:p>
            <a:r>
              <a:rPr lang="ru-RU" i="1" dirty="0" smtClean="0"/>
              <a:t>Историю жизни Пифагора трудно отделить от легенд, представляющих его в качестве совершенного мудреца и великого посвящённого во все таинства греков и варваров. Ещё Геродот называл его «величайшим эллинским мудрецом»</a:t>
            </a:r>
            <a:endParaRPr lang="ru-RU" i="1" dirty="0"/>
          </a:p>
        </p:txBody>
      </p:sp>
      <p:sp>
        <p:nvSpPr>
          <p:cNvPr id="7" name="Прямоугольник 6"/>
          <p:cNvSpPr/>
          <p:nvPr/>
        </p:nvSpPr>
        <p:spPr>
          <a:xfrm>
            <a:off x="0" y="5286388"/>
            <a:ext cx="8072462" cy="369332"/>
          </a:xfrm>
          <a:prstGeom prst="rect">
            <a:avLst/>
          </a:prstGeom>
        </p:spPr>
        <p:txBody>
          <a:bodyPr wrap="square">
            <a:spAutoFit/>
          </a:bodyPr>
          <a:lstStyle/>
          <a:p>
            <a:pPr indent="450850">
              <a:tabLst>
                <a:tab pos="1809750" algn="l"/>
              </a:tabLst>
            </a:pPr>
            <a:r>
              <a:rPr lang="ru-RU" dirty="0" smtClean="0">
                <a:cs typeface="Times New Roman" pitchFamily="18" charset="0"/>
              </a:rPr>
              <a:t> </a:t>
            </a:r>
            <a:endParaRPr lang="ru-RU" sz="1600" dirty="0">
              <a:cs typeface="Times New Roman" pitchFamily="18" charset="0"/>
            </a:endParaRPr>
          </a:p>
        </p:txBody>
      </p:sp>
      <p:sp>
        <p:nvSpPr>
          <p:cNvPr id="8" name="Прямоугольник 7"/>
          <p:cNvSpPr/>
          <p:nvPr/>
        </p:nvSpPr>
        <p:spPr>
          <a:xfrm rot="10800000" flipV="1">
            <a:off x="357158" y="5578882"/>
            <a:ext cx="7715304" cy="1200329"/>
          </a:xfrm>
          <a:prstGeom prst="rect">
            <a:avLst/>
          </a:prstGeom>
        </p:spPr>
        <p:txBody>
          <a:bodyPr wrap="square">
            <a:spAutoFit/>
          </a:bodyPr>
          <a:lstStyle/>
          <a:p>
            <a:r>
              <a:rPr lang="ru-RU" dirty="0" smtClean="0">
                <a:cs typeface="Times New Roman" pitchFamily="18" charset="0"/>
              </a:rPr>
              <a:t>Политическая деятельность пифагорейцев, в конце концов, привела к краху – после 30-летнего существования союза Пифагору с учениками пришлось уехать в г. </a:t>
            </a:r>
            <a:r>
              <a:rPr lang="ru-RU" dirty="0" err="1" smtClean="0">
                <a:cs typeface="Times New Roman" pitchFamily="18" charset="0"/>
              </a:rPr>
              <a:t>Тарент</a:t>
            </a:r>
            <a:r>
              <a:rPr lang="ru-RU" dirty="0" smtClean="0">
                <a:cs typeface="Times New Roman" pitchFamily="18" charset="0"/>
              </a:rPr>
              <a:t>, а потом в г. </a:t>
            </a:r>
            <a:r>
              <a:rPr lang="ru-RU" dirty="0" err="1" smtClean="0">
                <a:cs typeface="Times New Roman" pitchFamily="18" charset="0"/>
              </a:rPr>
              <a:t>Месапонт</a:t>
            </a:r>
            <a:r>
              <a:rPr lang="ru-RU" dirty="0" smtClean="0">
                <a:cs typeface="Times New Roman" pitchFamily="18" charset="0"/>
              </a:rPr>
              <a:t>. Здесь почти 95-летний Пифагор и погиб в одной из ночных стычек.</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par>
                                <p:cTn id="8" presetID="2" presetClass="entr" presetSubtype="2"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3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8" presetClass="entr" presetSubtype="3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out)">
                                      <p:cBhvr>
                                        <p:cTn id="15" dur="2000"/>
                                        <p:tgtEl>
                                          <p:spTgt spid="2"/>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3000" fill="hold"/>
                                        <p:tgtEl>
                                          <p:spTgt spid="3"/>
                                        </p:tgtEl>
                                        <p:attrNameLst>
                                          <p:attrName>ppt_x</p:attrName>
                                        </p:attrNameLst>
                                      </p:cBhvr>
                                      <p:tavLst>
                                        <p:tav tm="0">
                                          <p:val>
                                            <p:strVal val="0-#ppt_w/2"/>
                                          </p:val>
                                        </p:tav>
                                        <p:tav tm="100000">
                                          <p:val>
                                            <p:strVal val="#ppt_x"/>
                                          </p:val>
                                        </p:tav>
                                      </p:tavLst>
                                    </p:anim>
                                    <p:anim calcmode="lin" valueType="num">
                                      <p:cBhvr additive="base">
                                        <p:cTn id="19" dur="30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6000"/>
                            </p:stCondLst>
                            <p:childTnLst>
                              <p:par>
                                <p:cTn id="21" presetID="7"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3000" fill="hold"/>
                                        <p:tgtEl>
                                          <p:spTgt spid="8"/>
                                        </p:tgtEl>
                                        <p:attrNameLst>
                                          <p:attrName>ppt_x</p:attrName>
                                        </p:attrNameLst>
                                      </p:cBhvr>
                                      <p:tavLst>
                                        <p:tav tm="0">
                                          <p:val>
                                            <p:strVal val="#ppt_x"/>
                                          </p:val>
                                        </p:tav>
                                        <p:tav tm="100000">
                                          <p:val>
                                            <p:strVal val="#ppt_x"/>
                                          </p:val>
                                        </p:tav>
                                      </p:tavLst>
                                    </p:anim>
                                    <p:anim calcmode="lin" valueType="num">
                                      <p:cBhvr additive="base">
                                        <p:cTn id="24"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Мои документы\Downloads\Heron.jpg"/>
          <p:cNvPicPr>
            <a:picLocks noChangeAspect="1" noChangeArrowheads="1"/>
          </p:cNvPicPr>
          <p:nvPr/>
        </p:nvPicPr>
        <p:blipFill>
          <a:blip r:embed="rId2" cstate="print"/>
          <a:srcRect/>
          <a:stretch>
            <a:fillRect/>
          </a:stretch>
        </p:blipFill>
        <p:spPr bwMode="auto">
          <a:xfrm>
            <a:off x="428596" y="428605"/>
            <a:ext cx="1857388" cy="2357453"/>
          </a:xfrm>
          <a:prstGeom prst="rect">
            <a:avLst/>
          </a:prstGeom>
          <a:noFill/>
        </p:spPr>
      </p:pic>
      <p:sp>
        <p:nvSpPr>
          <p:cNvPr id="3" name="Прямоугольник 2"/>
          <p:cNvSpPr/>
          <p:nvPr/>
        </p:nvSpPr>
        <p:spPr>
          <a:xfrm>
            <a:off x="214282" y="3643314"/>
            <a:ext cx="2571768" cy="707886"/>
          </a:xfrm>
          <a:prstGeom prst="rect">
            <a:avLst/>
          </a:prstGeom>
        </p:spPr>
        <p:txBody>
          <a:bodyPr wrap="square">
            <a:spAutoFit/>
          </a:bodyPr>
          <a:lstStyle/>
          <a:p>
            <a:pPr algn="ctr"/>
            <a:r>
              <a:rPr lang="ru-RU" sz="2000" i="1" dirty="0" smtClean="0"/>
              <a:t>Герон </a:t>
            </a:r>
          </a:p>
          <a:p>
            <a:pPr algn="ctr"/>
            <a:r>
              <a:rPr lang="ru-RU" sz="2000" i="1" dirty="0" smtClean="0"/>
              <a:t>Александрийский-</a:t>
            </a:r>
            <a:endParaRPr lang="ru-RU" sz="2000" i="1" dirty="0"/>
          </a:p>
        </p:txBody>
      </p:sp>
      <p:sp>
        <p:nvSpPr>
          <p:cNvPr id="4" name="Прямоугольник 3"/>
          <p:cNvSpPr/>
          <p:nvPr/>
        </p:nvSpPr>
        <p:spPr>
          <a:xfrm>
            <a:off x="6715140" y="428604"/>
            <a:ext cx="3357586" cy="369332"/>
          </a:xfrm>
          <a:prstGeom prst="rect">
            <a:avLst/>
          </a:prstGeom>
        </p:spPr>
        <p:txBody>
          <a:bodyPr wrap="square">
            <a:spAutoFit/>
          </a:bodyPr>
          <a:lstStyle/>
          <a:p>
            <a:r>
              <a:rPr lang="ru-RU" dirty="0" smtClean="0"/>
              <a:t> </a:t>
            </a:r>
            <a:endParaRPr lang="ru-RU" dirty="0"/>
          </a:p>
        </p:txBody>
      </p:sp>
      <p:sp>
        <p:nvSpPr>
          <p:cNvPr id="5" name="Прямоугольник 4"/>
          <p:cNvSpPr/>
          <p:nvPr/>
        </p:nvSpPr>
        <p:spPr>
          <a:xfrm rot="10800000" flipV="1">
            <a:off x="214276" y="4269848"/>
            <a:ext cx="2500335" cy="1015663"/>
          </a:xfrm>
          <a:prstGeom prst="rect">
            <a:avLst/>
          </a:prstGeom>
        </p:spPr>
        <p:txBody>
          <a:bodyPr wrap="square">
            <a:spAutoFit/>
          </a:bodyPr>
          <a:lstStyle/>
          <a:p>
            <a:pPr algn="ctr"/>
            <a:r>
              <a:rPr lang="ru-RU" sz="2000" i="1" dirty="0" smtClean="0"/>
              <a:t>греческий</a:t>
            </a:r>
          </a:p>
          <a:p>
            <a:pPr algn="ctr"/>
            <a:r>
              <a:rPr lang="ru-RU" sz="2000" i="1" dirty="0" smtClean="0"/>
              <a:t> </a:t>
            </a:r>
            <a:r>
              <a:rPr lang="ru-RU" sz="2000" i="1" dirty="0" smtClean="0">
                <a:hlinkClick r:id="rId3" tooltip="Математик"/>
              </a:rPr>
              <a:t>математик</a:t>
            </a:r>
            <a:endParaRPr lang="ru-RU" sz="2000" i="1" dirty="0" smtClean="0"/>
          </a:p>
          <a:p>
            <a:pPr algn="ctr"/>
            <a:r>
              <a:rPr lang="ru-RU" sz="2000" i="1" dirty="0" smtClean="0"/>
              <a:t> и механик </a:t>
            </a:r>
            <a:endParaRPr lang="ru-RU" sz="2000" i="1" dirty="0"/>
          </a:p>
        </p:txBody>
      </p:sp>
      <p:sp>
        <p:nvSpPr>
          <p:cNvPr id="6" name="Прямоугольник 5"/>
          <p:cNvSpPr/>
          <p:nvPr/>
        </p:nvSpPr>
        <p:spPr>
          <a:xfrm>
            <a:off x="2857488" y="0"/>
            <a:ext cx="5143536" cy="68580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Герон жил в Египте в городе Александрия и поэтому стал известен как Герон Александрийский. Установлено, что Герон преподавал в Александрийском Музее — научном центре античного Египта, в состав которого входила и знаменитая Александрийская библиотека. Большинство трудов Герона представлено в виде комментариев и записок к учебным курсам по различным учебным дисциплинам. К сожалению, подлинники этих трудов не сохранились, возможно, они погибли в</a:t>
            </a:r>
          </a:p>
          <a:p>
            <a:r>
              <a:rPr lang="ru-RU" dirty="0" smtClean="0"/>
              <a:t>пламени пожара, охватившем Александрийскую библиотеку в 273 году н.э., а возможно были уничтожены в 391 году н.э. христианами, в порыве религиозного фанатизма крушившими все, что напоминало о языческой культуре. До наших времен дошли лишь переписанные копии трудов Герона выполненные его учениками и последователями. Часть из них на греческом, а часть на арабском языке. Существуют и переводы на латынь, выполненные в XVI веке.</a:t>
            </a:r>
            <a:endParaRPr lang="ru-RU" dirty="0"/>
          </a:p>
        </p:txBody>
      </p:sp>
      <p:sp>
        <p:nvSpPr>
          <p:cNvPr id="7" name="Прямоугольник 6"/>
          <p:cNvSpPr/>
          <p:nvPr/>
        </p:nvSpPr>
        <p:spPr>
          <a:xfrm>
            <a:off x="428596" y="3000372"/>
            <a:ext cx="2143140" cy="369332"/>
          </a:xfrm>
          <a:prstGeom prst="rect">
            <a:avLst/>
          </a:prstGeom>
        </p:spPr>
        <p:txBody>
          <a:bodyPr wrap="square">
            <a:spAutoFit/>
          </a:bodyPr>
          <a:lstStyle/>
          <a:p>
            <a:pPr algn="ctr"/>
            <a:r>
              <a:rPr lang="ru-RU" dirty="0" smtClean="0"/>
              <a:t>1-й век н.э.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3000"/>
                                        <p:tgtEl>
                                          <p:spTgt spid="2"/>
                                        </p:tgtEl>
                                      </p:cBhvr>
                                    </p:animEffect>
                                  </p:childTnLst>
                                </p:cTn>
                              </p:par>
                            </p:childTnLst>
                          </p:cTn>
                        </p:par>
                        <p:par>
                          <p:cTn id="8" fill="hold">
                            <p:stCondLst>
                              <p:cond delay="3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7"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000" fill="hold"/>
                                        <p:tgtEl>
                                          <p:spTgt spid="3"/>
                                        </p:tgtEl>
                                        <p:attrNameLst>
                                          <p:attrName>ppt_x</p:attrName>
                                        </p:attrNameLst>
                                      </p:cBhvr>
                                      <p:tavLst>
                                        <p:tav tm="0">
                                          <p:val>
                                            <p:strVal val="#ppt_x"/>
                                          </p:val>
                                        </p:tav>
                                        <p:tav tm="100000">
                                          <p:val>
                                            <p:strVal val="#ppt_x"/>
                                          </p:val>
                                        </p:tav>
                                      </p:tavLst>
                                    </p:anim>
                                    <p:anim calcmode="lin" valueType="num">
                                      <p:cBhvr additive="base">
                                        <p:cTn id="17" dur="20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7"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20" presetClass="entr" presetSubtype="0" fill="hold" grpId="1"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1"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8072462" cy="1846659"/>
          </a:xfrm>
          <a:prstGeom prst="rect">
            <a:avLst/>
          </a:prstGeom>
        </p:spPr>
        <p:txBody>
          <a:bodyPr wrap="square">
            <a:spAutoFit/>
          </a:bodyPr>
          <a:lstStyle/>
          <a:p>
            <a:r>
              <a:rPr lang="ru-RU" sz="2400" i="1" dirty="0" smtClean="0"/>
              <a:t>Открытия Герона</a:t>
            </a:r>
          </a:p>
          <a:p>
            <a:r>
              <a:rPr lang="ru-RU" dirty="0" smtClean="0"/>
              <a:t>Герона относят к величайшим </a:t>
            </a:r>
            <a:r>
              <a:rPr lang="ru-RU" dirty="0" smtClean="0">
                <a:hlinkClick r:id="rId2" tooltip="Инженер"/>
              </a:rPr>
              <a:t>инженерам</a:t>
            </a:r>
            <a:r>
              <a:rPr lang="ru-RU" dirty="0" smtClean="0"/>
              <a:t> за всю историю человечества. Он первым изобрёл </a:t>
            </a:r>
            <a:r>
              <a:rPr lang="ru-RU" i="1" dirty="0" smtClean="0"/>
              <a:t>автоматические двери, автоматический театр кукол, автомат для продаж, скорострельный самозаряжающийся арбалет, паровую турбину, автоматические декорации, прибор для измерения протяжённости дорог (древний </a:t>
            </a:r>
            <a:r>
              <a:rPr lang="ru-RU" i="1" dirty="0" smtClean="0">
                <a:hlinkClick r:id="rId3" tooltip="Одометр"/>
              </a:rPr>
              <a:t>одометр</a:t>
            </a:r>
            <a:r>
              <a:rPr lang="ru-RU" i="1" dirty="0" smtClean="0"/>
              <a:t>) и др</a:t>
            </a:r>
            <a:r>
              <a:rPr lang="ru-RU" dirty="0" smtClean="0"/>
              <a:t>.</a:t>
            </a:r>
            <a:endParaRPr lang="ru-RU" dirty="0"/>
          </a:p>
        </p:txBody>
      </p:sp>
      <p:pic>
        <p:nvPicPr>
          <p:cNvPr id="1026" name="Picture 2" descr="http://img15.nnm.ru/8/9/a/4/6/12217d7e58b39b2ec911f1ec79c.jpg"/>
          <p:cNvPicPr>
            <a:picLocks noChangeAspect="1" noChangeArrowheads="1"/>
          </p:cNvPicPr>
          <p:nvPr/>
        </p:nvPicPr>
        <p:blipFill>
          <a:blip r:embed="rId4" cstate="print"/>
          <a:srcRect/>
          <a:stretch>
            <a:fillRect/>
          </a:stretch>
        </p:blipFill>
        <p:spPr bwMode="auto">
          <a:xfrm>
            <a:off x="285720" y="2214554"/>
            <a:ext cx="1214414" cy="1643074"/>
          </a:xfrm>
          <a:prstGeom prst="rect">
            <a:avLst/>
          </a:prstGeom>
          <a:noFill/>
        </p:spPr>
      </p:pic>
      <p:sp>
        <p:nvSpPr>
          <p:cNvPr id="4" name="Прямоугольник 3"/>
          <p:cNvSpPr/>
          <p:nvPr/>
        </p:nvSpPr>
        <p:spPr>
          <a:xfrm>
            <a:off x="1643042" y="2136339"/>
            <a:ext cx="6572296" cy="369332"/>
          </a:xfrm>
          <a:prstGeom prst="rect">
            <a:avLst/>
          </a:prstGeom>
        </p:spPr>
        <p:txBody>
          <a:bodyPr wrap="square">
            <a:spAutoFit/>
          </a:bodyPr>
          <a:lstStyle/>
          <a:p>
            <a:r>
              <a:rPr lang="ru-RU" i="1" dirty="0" smtClean="0"/>
              <a:t> </a:t>
            </a:r>
            <a:endParaRPr lang="ru-RU" i="1" dirty="0"/>
          </a:p>
        </p:txBody>
      </p:sp>
      <p:sp>
        <p:nvSpPr>
          <p:cNvPr id="5" name="Прямоугольник 4"/>
          <p:cNvSpPr/>
          <p:nvPr/>
        </p:nvSpPr>
        <p:spPr>
          <a:xfrm>
            <a:off x="142844" y="4121497"/>
            <a:ext cx="2000264" cy="1754326"/>
          </a:xfrm>
          <a:prstGeom prst="rect">
            <a:avLst/>
          </a:prstGeom>
        </p:spPr>
        <p:txBody>
          <a:bodyPr wrap="square">
            <a:spAutoFit/>
          </a:bodyPr>
          <a:lstStyle/>
          <a:p>
            <a:r>
              <a:rPr lang="ru-RU" i="1" dirty="0" smtClean="0">
                <a:solidFill>
                  <a:srgbClr val="002060"/>
                </a:solidFill>
              </a:rPr>
              <a:t>Диоптра</a:t>
            </a:r>
            <a:r>
              <a:rPr lang="ru-RU" i="1" dirty="0" smtClean="0"/>
              <a:t> – прибор для проведения различных геодезических работ </a:t>
            </a:r>
            <a:endParaRPr lang="ru-RU" i="1" dirty="0"/>
          </a:p>
        </p:txBody>
      </p:sp>
      <p:pic>
        <p:nvPicPr>
          <p:cNvPr id="1028" name="Picture 4" descr="http://img15.nnm.ru/7/e/9/d/5/2ad695cb3d5cbec90a7b36c3d5e.jpg"/>
          <p:cNvPicPr>
            <a:picLocks noChangeAspect="1" noChangeArrowheads="1"/>
          </p:cNvPicPr>
          <p:nvPr/>
        </p:nvPicPr>
        <p:blipFill>
          <a:blip r:embed="rId5" cstate="print"/>
          <a:srcRect/>
          <a:stretch>
            <a:fillRect/>
          </a:stretch>
        </p:blipFill>
        <p:spPr bwMode="auto">
          <a:xfrm>
            <a:off x="2357422" y="2214554"/>
            <a:ext cx="1857388" cy="1643074"/>
          </a:xfrm>
          <a:prstGeom prst="rect">
            <a:avLst/>
          </a:prstGeom>
          <a:noFill/>
        </p:spPr>
      </p:pic>
      <p:sp>
        <p:nvSpPr>
          <p:cNvPr id="7" name="Прямоугольник 6"/>
          <p:cNvSpPr/>
          <p:nvPr/>
        </p:nvSpPr>
        <p:spPr>
          <a:xfrm rot="10800000" flipV="1">
            <a:off x="1928794" y="4149331"/>
            <a:ext cx="2857520" cy="1754326"/>
          </a:xfrm>
          <a:prstGeom prst="rect">
            <a:avLst/>
          </a:prstGeom>
        </p:spPr>
        <p:txBody>
          <a:bodyPr wrap="square">
            <a:spAutoFit/>
          </a:bodyPr>
          <a:lstStyle/>
          <a:p>
            <a:r>
              <a:rPr lang="ru-RU" i="1" dirty="0" smtClean="0">
                <a:solidFill>
                  <a:srgbClr val="002060"/>
                </a:solidFill>
              </a:rPr>
              <a:t>Одометр</a:t>
            </a:r>
            <a:r>
              <a:rPr lang="ru-RU" i="1" dirty="0" smtClean="0"/>
              <a:t> - небольшая тележка, установленная на двух колесах специально подобранного диаметра</a:t>
            </a:r>
            <a:endParaRPr lang="ru-RU" i="1" dirty="0"/>
          </a:p>
        </p:txBody>
      </p:sp>
      <p:pic>
        <p:nvPicPr>
          <p:cNvPr id="1030" name="Picture 6" descr="&amp;CHcy;&amp;ucy;&amp;dcy;&amp;iecy;&amp;scy;&amp;ncy;&amp;ycy;&amp;iecy; &amp;icy;&amp;zcy;&amp;ocy;&amp;bcy;&amp;rcy;&amp;iecy;&amp;tcy;&amp;iecy;&amp;ncy;&amp;icy;&amp;yacy; &amp;Gcy;&amp;iecy;&amp;rcy;&amp;ocy;&amp;ncy;&amp;acy; &amp;Acy;&amp;lcy;&amp;iecy;&amp;kcy;&amp;scy;&amp;acy;&amp;ncy;&amp;dcy;&amp;rcy;&amp;icy;&amp;jcy;&amp;scy;&amp;kcy;&amp;ocy;&amp;gcy;&amp;ocy;."/>
          <p:cNvPicPr>
            <a:picLocks noChangeAspect="1" noChangeArrowheads="1"/>
          </p:cNvPicPr>
          <p:nvPr/>
        </p:nvPicPr>
        <p:blipFill>
          <a:blip r:embed="rId6" cstate="print"/>
          <a:srcRect/>
          <a:stretch>
            <a:fillRect/>
          </a:stretch>
        </p:blipFill>
        <p:spPr bwMode="auto">
          <a:xfrm>
            <a:off x="5500694" y="2285992"/>
            <a:ext cx="1643074" cy="1714512"/>
          </a:xfrm>
          <a:prstGeom prst="rect">
            <a:avLst/>
          </a:prstGeom>
          <a:noFill/>
        </p:spPr>
      </p:pic>
      <p:sp>
        <p:nvSpPr>
          <p:cNvPr id="9" name="Прямоугольник 8"/>
          <p:cNvSpPr/>
          <p:nvPr/>
        </p:nvSpPr>
        <p:spPr>
          <a:xfrm>
            <a:off x="4643438" y="4000504"/>
            <a:ext cx="3643338" cy="1754326"/>
          </a:xfrm>
          <a:prstGeom prst="rect">
            <a:avLst/>
          </a:prstGeom>
        </p:spPr>
        <p:txBody>
          <a:bodyPr wrap="square">
            <a:spAutoFit/>
          </a:bodyPr>
          <a:lstStyle/>
          <a:p>
            <a:r>
              <a:rPr lang="ru-RU" i="1" dirty="0" err="1" smtClean="0">
                <a:solidFill>
                  <a:srgbClr val="002060"/>
                </a:solidFill>
              </a:rPr>
              <a:t>Эолипил</a:t>
            </a:r>
            <a:r>
              <a:rPr lang="ru-RU" dirty="0" smtClean="0"/>
              <a:t> -</a:t>
            </a:r>
            <a:r>
              <a:rPr lang="ru-RU" i="1" dirty="0" smtClean="0"/>
              <a:t>прототип паровых турбин, появившихся лишь спустя два тысячелетия.</a:t>
            </a:r>
          </a:p>
          <a:p>
            <a:r>
              <a:rPr lang="ru-RU" i="1" dirty="0" err="1" smtClean="0"/>
              <a:t>Эолипил</a:t>
            </a:r>
            <a:r>
              <a:rPr lang="ru-RU" i="1" dirty="0" smtClean="0"/>
              <a:t> можно считать одним из первых реактивных двигателей</a:t>
            </a:r>
            <a:endParaRPr lang="ru-RU"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3" presetClass="entr" presetSubtype="5"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vertical)">
                                      <p:cBhvr>
                                        <p:cTn id="12" dur="2000"/>
                                        <p:tgtEl>
                                          <p:spTgt spid="2">
                                            <p:txEl>
                                              <p:pRg st="1" end="1"/>
                                            </p:txEl>
                                          </p:spTgt>
                                        </p:tgtEl>
                                      </p:cBhvr>
                                    </p:animEffect>
                                  </p:childTnLst>
                                </p:cTn>
                              </p:par>
                            </p:childTnLst>
                          </p:cTn>
                        </p:par>
                        <p:par>
                          <p:cTn id="13" fill="hold">
                            <p:stCondLst>
                              <p:cond delay="5000"/>
                            </p:stCondLst>
                            <p:childTnLst>
                              <p:par>
                                <p:cTn id="14" presetID="4" presetClass="entr" presetSubtype="32"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ox(out)">
                                      <p:cBhvr>
                                        <p:cTn id="16" dur="2000"/>
                                        <p:tgtEl>
                                          <p:spTgt spid="1026"/>
                                        </p:tgtEl>
                                      </p:cBhvr>
                                    </p:animEffect>
                                  </p:childTnLst>
                                </p:cTn>
                              </p:par>
                            </p:childTnLst>
                          </p:cTn>
                        </p:par>
                        <p:par>
                          <p:cTn id="17" fill="hold">
                            <p:stCondLst>
                              <p:cond delay="70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4" presetClass="entr" presetSubtype="32"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ox(out)">
                                      <p:cBhvr>
                                        <p:cTn id="25" dur="2000"/>
                                        <p:tgtEl>
                                          <p:spTgt spid="1028"/>
                                        </p:tgtEl>
                                      </p:cBhvr>
                                    </p:animEffect>
                                  </p:childTnLst>
                                </p:cTn>
                              </p:par>
                            </p:childTnLst>
                          </p:cTn>
                        </p:par>
                        <p:par>
                          <p:cTn id="26" fill="hold">
                            <p:stCondLst>
                              <p:cond delay="10000"/>
                            </p:stCondLst>
                            <p:childTnLst>
                              <p:par>
                                <p:cTn id="27" presetID="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ppt_x"/>
                                          </p:val>
                                        </p:tav>
                                        <p:tav tm="100000">
                                          <p:val>
                                            <p:strVal val="#ppt_x"/>
                                          </p:val>
                                        </p:tav>
                                      </p:tavLst>
                                    </p:anim>
                                    <p:anim calcmode="lin" valueType="num">
                                      <p:cBhvr additive="base">
                                        <p:cTn id="30" dur="10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11000"/>
                            </p:stCondLst>
                            <p:childTnLst>
                              <p:par>
                                <p:cTn id="32" presetID="4" presetClass="entr" presetSubtype="32" fill="hold" nodeType="after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box(out)">
                                      <p:cBhvr>
                                        <p:cTn id="34" dur="2000"/>
                                        <p:tgtEl>
                                          <p:spTgt spid="1030"/>
                                        </p:tgtEl>
                                      </p:cBhvr>
                                    </p:animEffect>
                                  </p:childTnLst>
                                </p:cTn>
                              </p:par>
                            </p:childTnLst>
                          </p:cTn>
                        </p:par>
                        <p:par>
                          <p:cTn id="35" fill="hold">
                            <p:stCondLst>
                              <p:cond delay="130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000" fill="hold"/>
                                        <p:tgtEl>
                                          <p:spTgt spid="9"/>
                                        </p:tgtEl>
                                        <p:attrNameLst>
                                          <p:attrName>ppt_x</p:attrName>
                                        </p:attrNameLst>
                                      </p:cBhvr>
                                      <p:tavLst>
                                        <p:tav tm="0">
                                          <p:val>
                                            <p:strVal val="#ppt_x"/>
                                          </p:val>
                                        </p:tav>
                                        <p:tav tm="100000">
                                          <p:val>
                                            <p:strVal val="#ppt_x"/>
                                          </p:val>
                                        </p:tav>
                                      </p:tavLst>
                                    </p:anim>
                                    <p:anim calcmode="lin" valueType="num">
                                      <p:cBhvr additive="base">
                                        <p:cTn id="39"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mp;CHcy;&amp;ucy;&amp;dcy;&amp;iecy;&amp;scy;&amp;ncy;&amp;ycy;&amp;iecy; &amp;icy;&amp;zcy;&amp;ocy;&amp;bcy;&amp;rcy;&amp;iecy;&amp;tcy;&amp;iecy;&amp;ncy;&amp;icy;&amp;yacy; &amp;Gcy;&amp;iecy;&amp;rcy;&amp;ocy;&amp;ncy;&amp;acy; &amp;Acy;&amp;lcy;&amp;iecy;&amp;kcy;&amp;scy;&amp;acy;&amp;ncy;&amp;dcy;&amp;rcy;&amp;icy;&amp;jcy;&amp;scy;&amp;kcy;&amp;ocy;&amp;gcy;&amp;ocy;."/>
          <p:cNvPicPr>
            <a:picLocks noChangeAspect="1" noChangeArrowheads="1" noCrop="1"/>
          </p:cNvPicPr>
          <p:nvPr/>
        </p:nvPicPr>
        <p:blipFill>
          <a:blip r:embed="rId2" cstate="print"/>
          <a:srcRect/>
          <a:stretch>
            <a:fillRect/>
          </a:stretch>
        </p:blipFill>
        <p:spPr bwMode="auto">
          <a:xfrm>
            <a:off x="2500298" y="500042"/>
            <a:ext cx="3000396" cy="2714644"/>
          </a:xfrm>
          <a:prstGeom prst="rect">
            <a:avLst/>
          </a:prstGeom>
          <a:noFill/>
        </p:spPr>
      </p:pic>
      <p:sp>
        <p:nvSpPr>
          <p:cNvPr id="3" name="Прямоугольник 2"/>
          <p:cNvSpPr/>
          <p:nvPr/>
        </p:nvSpPr>
        <p:spPr>
          <a:xfrm>
            <a:off x="5500694" y="428604"/>
            <a:ext cx="2500330" cy="2933760"/>
          </a:xfrm>
          <a:prstGeom prst="rect">
            <a:avLst/>
          </a:prstGeom>
        </p:spPr>
        <p:txBody>
          <a:bodyPr wrap="square">
            <a:spAutoFit/>
          </a:bodyPr>
          <a:lstStyle/>
          <a:p>
            <a:r>
              <a:rPr lang="ru-RU" i="1" dirty="0" smtClean="0"/>
              <a:t>Одним из наиболее впечатляющих  </a:t>
            </a:r>
          </a:p>
          <a:p>
            <a:r>
              <a:rPr lang="ru-RU" i="1" dirty="0" smtClean="0"/>
              <a:t>«магических чудес» стал разработанный им механизм, который открывал двери в храм при разжигании огня на алтаре.</a:t>
            </a:r>
            <a:endParaRPr lang="ru-RU" i="1" dirty="0"/>
          </a:p>
        </p:txBody>
      </p:sp>
      <p:pic>
        <p:nvPicPr>
          <p:cNvPr id="34820" name="Picture 4" descr="http://img13.nnm.ru/7/3/5/d/6/60276cbce829e3aec622327ecc7.jpg"/>
          <p:cNvPicPr>
            <a:picLocks noChangeAspect="1" noChangeArrowheads="1"/>
          </p:cNvPicPr>
          <p:nvPr/>
        </p:nvPicPr>
        <p:blipFill>
          <a:blip r:embed="rId3" cstate="print"/>
          <a:srcRect/>
          <a:stretch>
            <a:fillRect/>
          </a:stretch>
        </p:blipFill>
        <p:spPr bwMode="auto">
          <a:xfrm>
            <a:off x="4929190" y="3429000"/>
            <a:ext cx="2214578" cy="2357454"/>
          </a:xfrm>
          <a:prstGeom prst="rect">
            <a:avLst/>
          </a:prstGeom>
          <a:noFill/>
        </p:spPr>
      </p:pic>
      <p:sp>
        <p:nvSpPr>
          <p:cNvPr id="5" name="Прямоугольник 4"/>
          <p:cNvSpPr/>
          <p:nvPr/>
        </p:nvSpPr>
        <p:spPr>
          <a:xfrm>
            <a:off x="4357686" y="5929330"/>
            <a:ext cx="3500462" cy="646331"/>
          </a:xfrm>
          <a:prstGeom prst="rect">
            <a:avLst/>
          </a:prstGeom>
        </p:spPr>
        <p:txBody>
          <a:bodyPr wrap="square">
            <a:spAutoFit/>
          </a:bodyPr>
          <a:lstStyle/>
          <a:p>
            <a:pPr algn="ctr"/>
            <a:r>
              <a:rPr lang="ru-RU" i="1" dirty="0" smtClean="0"/>
              <a:t>Автомат по продаже </a:t>
            </a:r>
          </a:p>
          <a:p>
            <a:pPr algn="ctr"/>
            <a:r>
              <a:rPr lang="ru-RU" i="1" dirty="0" smtClean="0"/>
              <a:t>святой воды</a:t>
            </a:r>
            <a:endParaRPr lang="ru-RU" i="1" dirty="0"/>
          </a:p>
        </p:txBody>
      </p:sp>
      <p:pic>
        <p:nvPicPr>
          <p:cNvPr id="34822" name="Picture 6" descr="http://img15.nnm.ru/d/c/c/d/c/1dc7cfebab8aeccb09bdbfb3da2.jpg"/>
          <p:cNvPicPr>
            <a:picLocks noChangeAspect="1" noChangeArrowheads="1"/>
          </p:cNvPicPr>
          <p:nvPr/>
        </p:nvPicPr>
        <p:blipFill>
          <a:blip r:embed="rId4" cstate="print"/>
          <a:srcRect/>
          <a:stretch>
            <a:fillRect/>
          </a:stretch>
        </p:blipFill>
        <p:spPr bwMode="auto">
          <a:xfrm>
            <a:off x="928662" y="3429000"/>
            <a:ext cx="2214578" cy="2347913"/>
          </a:xfrm>
          <a:prstGeom prst="rect">
            <a:avLst/>
          </a:prstGeom>
          <a:noFill/>
        </p:spPr>
      </p:pic>
      <p:sp>
        <p:nvSpPr>
          <p:cNvPr id="7" name="Прямоугольник 6"/>
          <p:cNvSpPr/>
          <p:nvPr/>
        </p:nvSpPr>
        <p:spPr>
          <a:xfrm>
            <a:off x="285720" y="5929330"/>
            <a:ext cx="3643338" cy="646331"/>
          </a:xfrm>
          <a:prstGeom prst="rect">
            <a:avLst/>
          </a:prstGeom>
        </p:spPr>
        <p:txBody>
          <a:bodyPr wrap="square">
            <a:spAutoFit/>
          </a:bodyPr>
          <a:lstStyle/>
          <a:p>
            <a:pPr algn="ctr"/>
            <a:r>
              <a:rPr lang="ru-RU" i="1" dirty="0" smtClean="0"/>
              <a:t>Сосуды для "превращения" воды в вино</a:t>
            </a:r>
            <a:endParaRPr lang="ru-RU" i="1" dirty="0"/>
          </a:p>
        </p:txBody>
      </p:sp>
      <p:sp>
        <p:nvSpPr>
          <p:cNvPr id="8" name="Прямоугольник 7"/>
          <p:cNvSpPr/>
          <p:nvPr/>
        </p:nvSpPr>
        <p:spPr>
          <a:xfrm>
            <a:off x="214282" y="428604"/>
            <a:ext cx="2071702" cy="830997"/>
          </a:xfrm>
          <a:prstGeom prst="rect">
            <a:avLst/>
          </a:prstGeom>
        </p:spPr>
        <p:txBody>
          <a:bodyPr wrap="square">
            <a:spAutoFit/>
          </a:bodyPr>
          <a:lstStyle/>
          <a:p>
            <a:pPr algn="ctr"/>
            <a:r>
              <a:rPr lang="ru-RU" sz="2400" i="1" dirty="0" smtClean="0"/>
              <a:t>«Магические  чудеса»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0-#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4" presetClass="entr" presetSubtype="32" fill="hold" nodeType="after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box(out)">
                                      <p:cBhvr>
                                        <p:cTn id="12" dur="2000"/>
                                        <p:tgtEl>
                                          <p:spTgt spid="34818"/>
                                        </p:tgtEl>
                                      </p:cBhvr>
                                    </p:animEffect>
                                  </p:childTnLst>
                                </p:cTn>
                              </p:par>
                              <p:par>
                                <p:cTn id="13" presetID="7"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fill="hold"/>
                                        <p:tgtEl>
                                          <p:spTgt spid="3"/>
                                        </p:tgtEl>
                                        <p:attrNameLst>
                                          <p:attrName>ppt_x</p:attrName>
                                        </p:attrNameLst>
                                      </p:cBhvr>
                                      <p:tavLst>
                                        <p:tav tm="0">
                                          <p:val>
                                            <p:strVal val="1+#ppt_w/2"/>
                                          </p:val>
                                        </p:tav>
                                        <p:tav tm="100000">
                                          <p:val>
                                            <p:strVal val="#ppt_x"/>
                                          </p:val>
                                        </p:tav>
                                      </p:tavLst>
                                    </p:anim>
                                    <p:anim calcmode="lin" valueType="num">
                                      <p:cBhvr additive="base">
                                        <p:cTn id="16" dur="30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6000"/>
                            </p:stCondLst>
                            <p:childTnLst>
                              <p:par>
                                <p:cTn id="18" presetID="4" presetClass="entr" presetSubtype="32" fill="hold" nodeType="afterEffect">
                                  <p:stCondLst>
                                    <p:cond delay="0"/>
                                  </p:stCondLst>
                                  <p:childTnLst>
                                    <p:set>
                                      <p:cBhvr>
                                        <p:cTn id="19" dur="1" fill="hold">
                                          <p:stCondLst>
                                            <p:cond delay="0"/>
                                          </p:stCondLst>
                                        </p:cTn>
                                        <p:tgtEl>
                                          <p:spTgt spid="34822"/>
                                        </p:tgtEl>
                                        <p:attrNameLst>
                                          <p:attrName>style.visibility</p:attrName>
                                        </p:attrNameLst>
                                      </p:cBhvr>
                                      <p:to>
                                        <p:strVal val="visible"/>
                                      </p:to>
                                    </p:set>
                                    <p:animEffect transition="in" filter="box(out)">
                                      <p:cBhvr>
                                        <p:cTn id="20" dur="3000"/>
                                        <p:tgtEl>
                                          <p:spTgt spid="34822"/>
                                        </p:tgtEl>
                                      </p:cBhvr>
                                    </p:animEffect>
                                  </p:childTnLst>
                                </p:cTn>
                              </p:par>
                              <p:par>
                                <p:cTn id="21" presetID="4" presetClass="entr" presetSubtype="32" fill="hold" nodeType="withEffect">
                                  <p:stCondLst>
                                    <p:cond delay="0"/>
                                  </p:stCondLst>
                                  <p:childTnLst>
                                    <p:set>
                                      <p:cBhvr>
                                        <p:cTn id="22" dur="1" fill="hold">
                                          <p:stCondLst>
                                            <p:cond delay="0"/>
                                          </p:stCondLst>
                                        </p:cTn>
                                        <p:tgtEl>
                                          <p:spTgt spid="34820"/>
                                        </p:tgtEl>
                                        <p:attrNameLst>
                                          <p:attrName>style.visibility</p:attrName>
                                        </p:attrNameLst>
                                      </p:cBhvr>
                                      <p:to>
                                        <p:strVal val="visible"/>
                                      </p:to>
                                    </p:set>
                                    <p:animEffect transition="in" filter="box(out)">
                                      <p:cBhvr>
                                        <p:cTn id="23" dur="3000"/>
                                        <p:tgtEl>
                                          <p:spTgt spid="34820"/>
                                        </p:tgtEl>
                                      </p:cBhvr>
                                    </p:animEffect>
                                  </p:childTnLst>
                                </p:cTn>
                              </p:par>
                            </p:childTnLst>
                          </p:cTn>
                        </p:par>
                        <p:par>
                          <p:cTn id="24" fill="hold">
                            <p:stCondLst>
                              <p:cond delay="9000"/>
                            </p:stCondLst>
                            <p:childTnLst>
                              <p:par>
                                <p:cTn id="25" presetID="7"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ppt_x"/>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ChangeArrowheads="1"/>
          </p:cNvSpPr>
          <p:nvPr/>
        </p:nvSpPr>
        <p:spPr bwMode="auto">
          <a:xfrm flipV="1">
            <a:off x="3857620" y="457197"/>
            <a:ext cx="4071966"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t>
            </a:r>
            <a:endParaRPr kumimoji="0" lang="ru-RU" sz="13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charset="0"/>
                <a:cs typeface="Arial" charset="0"/>
              </a:rPr>
              <a:t> .</a:t>
            </a:r>
          </a:p>
        </p:txBody>
      </p:sp>
      <p:sp>
        <p:nvSpPr>
          <p:cNvPr id="33805" name="Rectangle 13"/>
          <p:cNvSpPr>
            <a:spLocks noChangeArrowheads="1"/>
          </p:cNvSpPr>
          <p:nvPr/>
        </p:nvSpPr>
        <p:spPr bwMode="auto">
          <a:xfrm rot="10800000" flipV="1">
            <a:off x="4071934" y="1679739"/>
            <a:ext cx="378621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FF0000"/>
                </a:solidFill>
                <a:effectLst/>
                <a:latin typeface="Arial" charset="0"/>
                <a:cs typeface="Arial" charset="0"/>
              </a:rPr>
              <a:t>a</a:t>
            </a:r>
            <a:r>
              <a:rPr kumimoji="0" lang="ru-RU" sz="1800" b="0" i="0" u="none" strike="noStrike" cap="none" normalizeH="0" baseline="0" dirty="0" smtClean="0">
                <a:ln>
                  <a:noFill/>
                </a:ln>
                <a:solidFill>
                  <a:schemeClr val="tx1"/>
                </a:solidFill>
                <a:effectLst/>
                <a:latin typeface="Arial" charset="0"/>
                <a:cs typeface="Arial" charset="0"/>
              </a:rPr>
              <a:t>,</a:t>
            </a:r>
            <a:r>
              <a:rPr kumimoji="0" lang="ru-RU" sz="1800" b="1" i="0" u="none" strike="noStrike" cap="none" normalizeH="0" baseline="0" dirty="0" smtClean="0">
                <a:ln>
                  <a:noFill/>
                </a:ln>
                <a:solidFill>
                  <a:schemeClr val="tx1"/>
                </a:solidFill>
                <a:effectLst/>
                <a:latin typeface="Arial" charset="0"/>
                <a:cs typeface="Arial" charset="0"/>
              </a:rPr>
              <a:t> </a:t>
            </a:r>
            <a:r>
              <a:rPr kumimoji="0" lang="ru-RU" sz="1800" b="1" i="0" u="none" strike="noStrike" cap="none" normalizeH="0" baseline="0" dirty="0" err="1" smtClean="0">
                <a:ln>
                  <a:noFill/>
                </a:ln>
                <a:solidFill>
                  <a:srgbClr val="FF0000"/>
                </a:solidFill>
                <a:effectLst/>
                <a:latin typeface="Arial" charset="0"/>
                <a:cs typeface="Arial" charset="0"/>
              </a:rPr>
              <a:t>b</a:t>
            </a:r>
            <a:r>
              <a:rPr kumimoji="0" lang="ru-RU" sz="1800" b="0" i="0" u="none" strike="noStrike" cap="none" normalizeH="0" baseline="0" dirty="0" smtClean="0">
                <a:ln>
                  <a:noFill/>
                </a:ln>
                <a:solidFill>
                  <a:schemeClr val="tx1"/>
                </a:solidFill>
                <a:effectLst/>
                <a:latin typeface="Arial" charset="0"/>
                <a:cs typeface="Arial" charset="0"/>
              </a:rPr>
              <a:t>,</a:t>
            </a:r>
            <a:r>
              <a:rPr kumimoji="0" lang="ru-RU" sz="1800" b="1" i="0" u="none" strike="noStrike" cap="none" normalizeH="0" baseline="0" dirty="0" smtClean="0">
                <a:ln>
                  <a:noFill/>
                </a:ln>
                <a:solidFill>
                  <a:schemeClr val="tx1"/>
                </a:solidFill>
                <a:effectLst/>
                <a:latin typeface="Arial" charset="0"/>
                <a:cs typeface="Arial" charset="0"/>
              </a:rPr>
              <a:t> </a:t>
            </a:r>
            <a:r>
              <a:rPr kumimoji="0" lang="ru-RU" sz="1800" b="1" i="0" u="none" strike="noStrike" cap="none" normalizeH="0" baseline="0" dirty="0" err="1" smtClean="0">
                <a:ln>
                  <a:noFill/>
                </a:ln>
                <a:solidFill>
                  <a:srgbClr val="FF0000"/>
                </a:solidFill>
                <a:effectLst/>
                <a:latin typeface="Arial" charset="0"/>
                <a:cs typeface="Arial" charset="0"/>
              </a:rPr>
              <a:t>c</a:t>
            </a:r>
            <a:r>
              <a:rPr kumimoji="0" lang="ru-RU" sz="1800" b="0" i="0" u="none" strike="noStrike" cap="none" normalizeH="0" baseline="0" dirty="0" smtClean="0">
                <a:ln>
                  <a:noFill/>
                </a:ln>
                <a:solidFill>
                  <a:schemeClr val="tx1"/>
                </a:solidFill>
                <a:effectLst/>
                <a:latin typeface="Arial" charset="0"/>
                <a:cs typeface="Arial" charset="0"/>
              </a:rPr>
              <a:t>,</a:t>
            </a:r>
            <a:r>
              <a:rPr kumimoji="0" lang="ru-RU" sz="1800" b="1" i="0" u="none" strike="noStrike" cap="none" normalizeH="0" baseline="0" dirty="0" smtClean="0">
                <a:ln>
                  <a:noFill/>
                </a:ln>
                <a:solidFill>
                  <a:schemeClr val="tx1"/>
                </a:solidFill>
                <a:effectLst/>
                <a:latin typeface="Arial" charset="0"/>
                <a:cs typeface="Arial" charset="0"/>
              </a:rPr>
              <a:t>- </a:t>
            </a:r>
            <a:r>
              <a:rPr kumimoji="0" lang="ru-RU" sz="1800" b="0" i="0" u="none" strike="noStrike" cap="none" normalizeH="0" baseline="0" dirty="0" smtClean="0">
                <a:ln>
                  <a:noFill/>
                </a:ln>
                <a:solidFill>
                  <a:schemeClr val="tx1"/>
                </a:solidFill>
                <a:effectLst/>
                <a:latin typeface="Arial" charset="0"/>
                <a:cs typeface="Arial" charset="0"/>
              </a:rPr>
              <a:t>стороны треугольника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charset="0"/>
                <a:cs typeface="Arial" charset="0"/>
              </a:rPr>
              <a:t>p</a:t>
            </a:r>
            <a:r>
              <a:rPr kumimoji="0" lang="ru-RU" sz="1800" b="1" i="0" u="none" strike="noStrike" cap="none" normalizeH="0" baseline="0" dirty="0" smtClean="0">
                <a:ln>
                  <a:noFill/>
                </a:ln>
                <a:solidFill>
                  <a:schemeClr val="tx1"/>
                </a:solidFill>
                <a:effectLst/>
                <a:latin typeface="Arial" charset="0"/>
                <a:cs typeface="Arial" charset="0"/>
              </a:rPr>
              <a:t> </a:t>
            </a:r>
            <a:r>
              <a:rPr kumimoji="0" lang="ru-RU" sz="1800" b="0" i="0" u="none" strike="noStrike" cap="none" normalizeH="0" baseline="0" dirty="0" smtClean="0">
                <a:ln>
                  <a:noFill/>
                </a:ln>
                <a:solidFill>
                  <a:schemeClr val="tx1"/>
                </a:solidFill>
                <a:effectLst/>
                <a:latin typeface="Arial" charset="0"/>
                <a:cs typeface="Arial" charset="0"/>
              </a:rPr>
              <a:t>- полупериметр, </a:t>
            </a:r>
          </a:p>
          <a:p>
            <a:pPr marL="0" marR="0" lvl="0" indent="0" algn="l" defTabSz="914400" rtl="0" eaLnBrk="0" fontAlgn="base" latinLnBrk="0" hangingPunct="0">
              <a:lnSpc>
                <a:spcPct val="100000"/>
              </a:lnSpc>
              <a:spcBef>
                <a:spcPct val="0"/>
              </a:spcBef>
              <a:spcAft>
                <a:spcPct val="0"/>
              </a:spcAft>
              <a:buClrTx/>
              <a:buSzTx/>
              <a:buFontTx/>
              <a:buNone/>
              <a:tabLst/>
            </a:pPr>
            <a:endParaRPr lang="ru-RU" dirty="0" smtClean="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charset="0"/>
                <a:cs typeface="Arial" charset="0"/>
              </a:rPr>
              <a:t>р</a:t>
            </a:r>
            <a:r>
              <a:rPr kumimoji="0" lang="ru-RU" sz="1800" b="0" i="0" u="none" strike="noStrike" cap="none" normalizeH="0" baseline="0" dirty="0" err="1" smtClean="0">
                <a:ln>
                  <a:noFill/>
                </a:ln>
                <a:solidFill>
                  <a:schemeClr val="tx1"/>
                </a:solidFill>
                <a:effectLst/>
                <a:latin typeface="Arial" charset="0"/>
                <a:cs typeface="Arial" charset="0"/>
              </a:rPr>
              <a:t>=</a:t>
            </a:r>
            <a:r>
              <a:rPr kumimoji="0" lang="ru-RU" sz="1800" b="0" i="0" u="none" strike="noStrike" cap="none" normalizeH="0" baseline="0" dirty="0" smtClean="0">
                <a:ln>
                  <a:noFill/>
                </a:ln>
                <a:solidFill>
                  <a:schemeClr val="tx1"/>
                </a:solidFill>
                <a:effectLst/>
                <a:latin typeface="Arial" charset="0"/>
                <a:cs typeface="Arial" charset="0"/>
              </a:rPr>
              <a:t> (</a:t>
            </a:r>
            <a:r>
              <a:rPr kumimoji="0" lang="ru-RU" sz="1800" b="1" i="0" u="none" strike="noStrike" cap="none" normalizeH="0" baseline="0" dirty="0" err="1" smtClean="0">
                <a:ln>
                  <a:noFill/>
                </a:ln>
                <a:solidFill>
                  <a:srgbClr val="FF0000"/>
                </a:solidFill>
                <a:effectLst/>
                <a:latin typeface="Arial" charset="0"/>
                <a:cs typeface="Arial" charset="0"/>
              </a:rPr>
              <a:t>a</a:t>
            </a:r>
            <a:r>
              <a:rPr kumimoji="0" lang="ru-RU" sz="1800" b="0" i="0" u="none" strike="noStrike" cap="none" normalizeH="0" baseline="0" dirty="0" err="1" smtClean="0">
                <a:ln>
                  <a:noFill/>
                </a:ln>
                <a:solidFill>
                  <a:schemeClr val="tx1"/>
                </a:solidFill>
                <a:effectLst/>
                <a:latin typeface="Arial" charset="0"/>
                <a:cs typeface="Arial" charset="0"/>
              </a:rPr>
              <a:t>+</a:t>
            </a:r>
            <a:r>
              <a:rPr kumimoji="0" lang="ru-RU" sz="1800" b="1" i="0" u="none" strike="noStrike" cap="none" normalizeH="0" baseline="0" dirty="0" err="1" smtClean="0">
                <a:ln>
                  <a:noFill/>
                </a:ln>
                <a:solidFill>
                  <a:srgbClr val="FF0000"/>
                </a:solidFill>
                <a:effectLst/>
                <a:latin typeface="Arial" charset="0"/>
                <a:cs typeface="Arial" charset="0"/>
              </a:rPr>
              <a:t>b</a:t>
            </a:r>
            <a:r>
              <a:rPr kumimoji="0" lang="ru-RU" sz="1800" b="0" i="0" u="none" strike="noStrike" cap="none" normalizeH="0" baseline="0" dirty="0" err="1" smtClean="0">
                <a:ln>
                  <a:noFill/>
                </a:ln>
                <a:solidFill>
                  <a:schemeClr val="tx1"/>
                </a:solidFill>
                <a:effectLst/>
                <a:latin typeface="Arial" charset="0"/>
                <a:cs typeface="Arial" charset="0"/>
              </a:rPr>
              <a:t>+</a:t>
            </a:r>
            <a:r>
              <a:rPr kumimoji="0" lang="ru-RU" sz="1800" b="1" i="0" u="none" strike="noStrike" cap="none" normalizeH="0" baseline="0" dirty="0" err="1" smtClean="0">
                <a:ln>
                  <a:noFill/>
                </a:ln>
                <a:solidFill>
                  <a:srgbClr val="FF0000"/>
                </a:solidFill>
                <a:effectLst/>
                <a:latin typeface="Arial" charset="0"/>
                <a:cs typeface="Arial" charset="0"/>
              </a:rPr>
              <a:t>c</a:t>
            </a:r>
            <a:r>
              <a:rPr kumimoji="0" lang="ru-RU" sz="1800" b="1" i="0" u="none" strike="noStrike" cap="none" normalizeH="0" baseline="0" dirty="0" smtClean="0">
                <a:ln>
                  <a:noFill/>
                </a:ln>
                <a:effectLst/>
                <a:latin typeface="Arial" charset="0"/>
                <a:cs typeface="Arial" charset="0"/>
              </a:rPr>
              <a:t>)</a:t>
            </a:r>
            <a:r>
              <a:rPr kumimoji="0" lang="ru-RU" sz="1800" b="1" i="0" u="none" strike="noStrike" cap="none" normalizeH="0" baseline="0" dirty="0" smtClean="0">
                <a:ln>
                  <a:noFill/>
                </a:ln>
                <a:solidFill>
                  <a:srgbClr val="FF0000"/>
                </a:solidFill>
                <a:effectLst/>
                <a:latin typeface="Arial" charset="0"/>
                <a:cs typeface="Arial" charset="0"/>
              </a:rPr>
              <a:t> </a:t>
            </a:r>
            <a:r>
              <a:rPr kumimoji="0" lang="ru-RU" sz="1800" b="0" i="0" u="none" strike="noStrike" cap="none" normalizeH="0" baseline="0" dirty="0" smtClean="0">
                <a:ln>
                  <a:noFill/>
                </a:ln>
                <a:solidFill>
                  <a:schemeClr val="tx1"/>
                </a:solidFill>
                <a:effectLst/>
                <a:latin typeface="Arial" charset="0"/>
                <a:cs typeface="Arial"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t>
            </a:r>
            <a:endParaRPr kumimoji="0" lang="ru-RU" sz="3800" b="1" i="0" u="none" strike="noStrike" cap="none" normalizeH="0" baseline="0" dirty="0" smtClean="0">
              <a:ln>
                <a:noFill/>
              </a:ln>
              <a:solidFill>
                <a:schemeClr val="tx1"/>
              </a:solidFill>
              <a:effectLst/>
              <a:latin typeface="Arial" charset="0"/>
              <a:cs typeface="Arial" charset="0"/>
            </a:endParaRPr>
          </a:p>
        </p:txBody>
      </p:sp>
      <p:pic>
        <p:nvPicPr>
          <p:cNvPr id="33806" name="Picture 14" descr="http://www-formula.ru/images/geometry/formula/s_geron_f1.png"/>
          <p:cNvPicPr>
            <a:picLocks noChangeAspect="1" noChangeArrowheads="1"/>
          </p:cNvPicPr>
          <p:nvPr/>
        </p:nvPicPr>
        <p:blipFill>
          <a:blip r:embed="rId2" cstate="print"/>
          <a:srcRect/>
          <a:stretch>
            <a:fillRect/>
          </a:stretch>
        </p:blipFill>
        <p:spPr bwMode="auto">
          <a:xfrm>
            <a:off x="4071934" y="3500438"/>
            <a:ext cx="3819525" cy="609600"/>
          </a:xfrm>
          <a:prstGeom prst="rect">
            <a:avLst/>
          </a:prstGeom>
          <a:noFill/>
        </p:spPr>
      </p:pic>
      <p:sp>
        <p:nvSpPr>
          <p:cNvPr id="13" name="Прямоугольник 12"/>
          <p:cNvSpPr/>
          <p:nvPr/>
        </p:nvSpPr>
        <p:spPr>
          <a:xfrm>
            <a:off x="6443663" y="1746161"/>
            <a:ext cx="2286000" cy="369332"/>
          </a:xfrm>
          <a:prstGeom prst="rect">
            <a:avLst/>
          </a:prstGeom>
        </p:spPr>
        <p:txBody>
          <a:bodyPr>
            <a:spAutoFit/>
          </a:bodyPr>
          <a:lstStyle/>
          <a:p>
            <a:pPr lvl="0" eaLnBrk="0" fontAlgn="base" hangingPunct="0">
              <a:spcBef>
                <a:spcPct val="0"/>
              </a:spcBef>
              <a:spcAft>
                <a:spcPct val="0"/>
              </a:spcAft>
            </a:pPr>
            <a:r>
              <a:rPr lang="ru-RU" b="1" dirty="0" smtClean="0">
                <a:solidFill>
                  <a:srgbClr val="0000FF"/>
                </a:solidFill>
                <a:latin typeface="Arial" charset="0"/>
                <a:cs typeface="Arial" charset="0"/>
              </a:rPr>
              <a:t> </a:t>
            </a:r>
            <a:endParaRPr lang="ru-RU" sz="3800" b="1" dirty="0" smtClean="0">
              <a:solidFill>
                <a:prstClr val="white"/>
              </a:solidFill>
              <a:latin typeface="Arial" charset="0"/>
              <a:cs typeface="Arial" charset="0"/>
            </a:endParaRPr>
          </a:p>
        </p:txBody>
      </p:sp>
      <p:sp>
        <p:nvSpPr>
          <p:cNvPr id="14" name="Прямоугольник 13"/>
          <p:cNvSpPr/>
          <p:nvPr/>
        </p:nvSpPr>
        <p:spPr>
          <a:xfrm rot="10800000" flipV="1">
            <a:off x="4429124" y="3857628"/>
            <a:ext cx="3286148" cy="369332"/>
          </a:xfrm>
          <a:prstGeom prst="rect">
            <a:avLst/>
          </a:prstGeom>
        </p:spPr>
        <p:txBody>
          <a:bodyPr wrap="square">
            <a:spAutoFit/>
          </a:bodyPr>
          <a:lstStyle/>
          <a:p>
            <a:pPr lvl="0" eaLnBrk="0" fontAlgn="base" hangingPunct="0">
              <a:spcBef>
                <a:spcPct val="0"/>
              </a:spcBef>
              <a:spcAft>
                <a:spcPct val="0"/>
              </a:spcAft>
            </a:pPr>
            <a:r>
              <a:rPr lang="ru-RU" dirty="0" smtClean="0">
                <a:solidFill>
                  <a:prstClr val="white"/>
                </a:solidFill>
                <a:latin typeface="Arial" charset="0"/>
                <a:cs typeface="Arial" charset="0"/>
              </a:rPr>
              <a:t> </a:t>
            </a:r>
            <a:endParaRPr lang="ru-RU" sz="3800" b="1" dirty="0" smtClean="0">
              <a:solidFill>
                <a:prstClr val="white"/>
              </a:solidFill>
              <a:latin typeface="Arial" charset="0"/>
              <a:cs typeface="Arial" charset="0"/>
            </a:endParaRPr>
          </a:p>
        </p:txBody>
      </p:sp>
      <p:sp>
        <p:nvSpPr>
          <p:cNvPr id="15" name="Прямоугольник 14"/>
          <p:cNvSpPr/>
          <p:nvPr/>
        </p:nvSpPr>
        <p:spPr>
          <a:xfrm>
            <a:off x="500034" y="285729"/>
            <a:ext cx="3786214" cy="1015663"/>
          </a:xfrm>
          <a:prstGeom prst="rect">
            <a:avLst/>
          </a:prstGeom>
        </p:spPr>
        <p:txBody>
          <a:bodyPr wrap="square">
            <a:spAutoFit/>
          </a:bodyPr>
          <a:lstStyle/>
          <a:p>
            <a:pPr lvl="0" eaLnBrk="0" fontAlgn="base" hangingPunct="0">
              <a:spcBef>
                <a:spcPct val="0"/>
              </a:spcBef>
              <a:spcAft>
                <a:spcPct val="0"/>
              </a:spcAft>
            </a:pPr>
            <a:r>
              <a:rPr lang="ru-RU" sz="2000" b="1" i="1" dirty="0" smtClean="0">
                <a:solidFill>
                  <a:srgbClr val="002060"/>
                </a:solidFill>
                <a:latin typeface="Arial" charset="0"/>
                <a:cs typeface="Arial" charset="0"/>
              </a:rPr>
              <a:t>Формула (Герона)</a:t>
            </a:r>
          </a:p>
          <a:p>
            <a:pPr lvl="0" eaLnBrk="0" fontAlgn="base" hangingPunct="0">
              <a:spcBef>
                <a:spcPct val="0"/>
              </a:spcBef>
              <a:spcAft>
                <a:spcPct val="0"/>
              </a:spcAft>
            </a:pPr>
            <a:r>
              <a:rPr lang="ru-RU" sz="2000" b="1" i="1" dirty="0" smtClean="0">
                <a:latin typeface="Arial" charset="0"/>
                <a:cs typeface="Arial" charset="0"/>
              </a:rPr>
              <a:t>площади треугольника (</a:t>
            </a:r>
            <a:r>
              <a:rPr lang="en-US" sz="2000" b="1" i="1" dirty="0" smtClean="0">
                <a:latin typeface="Arial" charset="0"/>
                <a:cs typeface="Arial" charset="0"/>
              </a:rPr>
              <a:t>S)</a:t>
            </a:r>
            <a:r>
              <a:rPr lang="ru-RU" sz="2000" b="1" i="1" dirty="0" smtClean="0">
                <a:latin typeface="Arial" charset="0"/>
                <a:cs typeface="Arial" charset="0"/>
              </a:rPr>
              <a:t> через полупериметр (</a:t>
            </a:r>
            <a:r>
              <a:rPr lang="ru-RU" sz="2000" b="1" i="1" dirty="0" err="1" smtClean="0">
                <a:latin typeface="Arial" charset="0"/>
                <a:cs typeface="Arial" charset="0"/>
              </a:rPr>
              <a:t>р</a:t>
            </a:r>
            <a:r>
              <a:rPr lang="ru-RU" sz="2000" b="1" i="1" dirty="0" smtClean="0">
                <a:latin typeface="Arial" charset="0"/>
                <a:cs typeface="Arial" charset="0"/>
              </a:rPr>
              <a:t>):</a:t>
            </a:r>
          </a:p>
        </p:txBody>
      </p:sp>
      <p:pic>
        <p:nvPicPr>
          <p:cNvPr id="33808" name="Picture 16" descr="http://www-formula.ru/images/geometry/s_treugol_geron.png"/>
          <p:cNvPicPr>
            <a:picLocks noChangeAspect="1" noChangeArrowheads="1"/>
          </p:cNvPicPr>
          <p:nvPr/>
        </p:nvPicPr>
        <p:blipFill>
          <a:blip r:embed="rId3" cstate="print"/>
          <a:srcRect/>
          <a:stretch>
            <a:fillRect/>
          </a:stretch>
        </p:blipFill>
        <p:spPr bwMode="auto">
          <a:xfrm>
            <a:off x="571472" y="1714488"/>
            <a:ext cx="2714644" cy="2214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33808"/>
                                        </p:tgtEl>
                                        <p:attrNameLst>
                                          <p:attrName>style.visibility</p:attrName>
                                        </p:attrNameLst>
                                      </p:cBhvr>
                                      <p:to>
                                        <p:strVal val="visible"/>
                                      </p:to>
                                    </p:set>
                                    <p:anim calcmode="lin" valueType="num">
                                      <p:cBhvr additive="base">
                                        <p:cTn id="12" dur="2000" fill="hold"/>
                                        <p:tgtEl>
                                          <p:spTgt spid="33808"/>
                                        </p:tgtEl>
                                        <p:attrNameLst>
                                          <p:attrName>ppt_x</p:attrName>
                                        </p:attrNameLst>
                                      </p:cBhvr>
                                      <p:tavLst>
                                        <p:tav tm="0">
                                          <p:val>
                                            <p:strVal val="0-#ppt_w/2"/>
                                          </p:val>
                                        </p:tav>
                                        <p:tav tm="100000">
                                          <p:val>
                                            <p:strVal val="#ppt_x"/>
                                          </p:val>
                                        </p:tav>
                                      </p:tavLst>
                                    </p:anim>
                                    <p:anim calcmode="lin" valueType="num">
                                      <p:cBhvr additive="base">
                                        <p:cTn id="13" dur="2000" fill="hold"/>
                                        <p:tgtEl>
                                          <p:spTgt spid="3380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3805"/>
                                        </p:tgtEl>
                                        <p:attrNameLst>
                                          <p:attrName>style.visibility</p:attrName>
                                        </p:attrNameLst>
                                      </p:cBhvr>
                                      <p:to>
                                        <p:strVal val="visible"/>
                                      </p:to>
                                    </p:set>
                                    <p:anim calcmode="lin" valueType="num">
                                      <p:cBhvr additive="base">
                                        <p:cTn id="16" dur="2000" fill="hold"/>
                                        <p:tgtEl>
                                          <p:spTgt spid="33805"/>
                                        </p:tgtEl>
                                        <p:attrNameLst>
                                          <p:attrName>ppt_x</p:attrName>
                                        </p:attrNameLst>
                                      </p:cBhvr>
                                      <p:tavLst>
                                        <p:tav tm="0">
                                          <p:val>
                                            <p:strVal val="1+#ppt_w/2"/>
                                          </p:val>
                                        </p:tav>
                                        <p:tav tm="100000">
                                          <p:val>
                                            <p:strVal val="#ppt_x"/>
                                          </p:val>
                                        </p:tav>
                                      </p:tavLst>
                                    </p:anim>
                                    <p:anim calcmode="lin" valueType="num">
                                      <p:cBhvr additive="base">
                                        <p:cTn id="17" dur="2000" fill="hold"/>
                                        <p:tgtEl>
                                          <p:spTgt spid="33805"/>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5" presetClass="entr" presetSubtype="10" fill="hold" nodeType="afterEffect">
                                  <p:stCondLst>
                                    <p:cond delay="0"/>
                                  </p:stCondLst>
                                  <p:childTnLst>
                                    <p:set>
                                      <p:cBhvr>
                                        <p:cTn id="20" dur="1" fill="hold">
                                          <p:stCondLst>
                                            <p:cond delay="0"/>
                                          </p:stCondLst>
                                        </p:cTn>
                                        <p:tgtEl>
                                          <p:spTgt spid="33806"/>
                                        </p:tgtEl>
                                        <p:attrNameLst>
                                          <p:attrName>style.visibility</p:attrName>
                                        </p:attrNameLst>
                                      </p:cBhvr>
                                      <p:to>
                                        <p:strVal val="visible"/>
                                      </p:to>
                                    </p:set>
                                    <p:animEffect transition="in" filter="checkerboard(across)">
                                      <p:cBhvr>
                                        <p:cTn id="21" dur="20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357298"/>
            <a:ext cx="5429272" cy="1569660"/>
          </a:xfrm>
          <a:prstGeom prst="rect">
            <a:avLst/>
          </a:prstGeom>
        </p:spPr>
        <p:txBody>
          <a:bodyPr wrap="square">
            <a:spAutoFit/>
          </a:bodyPr>
          <a:lstStyle/>
          <a:p>
            <a:r>
              <a:rPr lang="ru-RU" sz="3200" i="1" dirty="0" smtClean="0"/>
              <a:t>Из истории открытий</a:t>
            </a:r>
          </a:p>
          <a:p>
            <a:r>
              <a:rPr lang="ru-RU" sz="3200" i="1" dirty="0" smtClean="0"/>
              <a:t> </a:t>
            </a:r>
          </a:p>
          <a:p>
            <a:r>
              <a:rPr lang="ru-RU" sz="3200" i="1" dirty="0" smtClean="0"/>
              <a:t>   (старинные задачи)</a:t>
            </a:r>
          </a:p>
        </p:txBody>
      </p:sp>
      <p:sp>
        <p:nvSpPr>
          <p:cNvPr id="4" name="TextBox 3"/>
          <p:cNvSpPr txBox="1"/>
          <p:nvPr/>
        </p:nvSpPr>
        <p:spPr>
          <a:xfrm>
            <a:off x="8501090" y="5786454"/>
            <a:ext cx="306494" cy="369332"/>
          </a:xfrm>
          <a:prstGeom prst="rect">
            <a:avLst/>
          </a:prstGeom>
          <a:noFill/>
        </p:spPr>
        <p:txBody>
          <a:bodyPr wrap="none" rtlCol="0">
            <a:spAutoFit/>
          </a:bodyPr>
          <a:lstStyle/>
          <a:p>
            <a:r>
              <a:rPr lang="ru-RU" dirty="0" smtClean="0">
                <a:solidFill>
                  <a:srgbClr val="002060"/>
                </a:solidFill>
              </a:rPr>
              <a:t>2</a:t>
            </a: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3"/>
            <a:ext cx="7643866" cy="9694962"/>
          </a:xfrm>
          <a:prstGeom prst="rect">
            <a:avLst/>
          </a:prstGeom>
        </p:spPr>
        <p:txBody>
          <a:bodyPr wrap="square">
            <a:spAutoFit/>
          </a:bodyPr>
          <a:lstStyle/>
          <a:p>
            <a:pPr indent="457200"/>
            <a:r>
              <a:rPr lang="ru-RU" sz="1600" dirty="0" err="1" smtClean="0"/>
              <a:t>Мориц</a:t>
            </a:r>
            <a:r>
              <a:rPr lang="ru-RU" sz="1600" dirty="0" smtClean="0"/>
              <a:t> Кантор (крупнейший немецкий историк математики) считает, </a:t>
            </a:r>
          </a:p>
          <a:p>
            <a:pPr indent="457200"/>
            <a:r>
              <a:rPr lang="ru-RU" sz="1600" dirty="0" smtClean="0"/>
              <a:t>что равенство 3 ² + 4 ² = 5² было известно уже египтянам ещё</a:t>
            </a:r>
          </a:p>
          <a:p>
            <a:pPr indent="457200"/>
            <a:r>
              <a:rPr lang="ru-RU" sz="1600" dirty="0" smtClean="0">
                <a:solidFill>
                  <a:srgbClr val="002060"/>
                </a:solidFill>
              </a:rPr>
              <a:t> около 2300 г. до н. </a:t>
            </a:r>
            <a:r>
              <a:rPr lang="ru-RU" sz="1600" dirty="0" smtClean="0"/>
              <a:t>э., во времена царя </a:t>
            </a:r>
            <a:r>
              <a:rPr lang="ru-RU" sz="1600" dirty="0" err="1" smtClean="0"/>
              <a:t>Аменемхета</a:t>
            </a:r>
            <a:r>
              <a:rPr lang="ru-RU" sz="1600" dirty="0" smtClean="0"/>
              <a:t> I. </a:t>
            </a:r>
          </a:p>
          <a:p>
            <a:pPr indent="457200"/>
            <a:r>
              <a:rPr lang="ru-RU" sz="1600" dirty="0" smtClean="0"/>
              <a:t>По мнению Кантора, </a:t>
            </a:r>
            <a:r>
              <a:rPr lang="ru-RU" sz="1600" dirty="0" err="1" smtClean="0"/>
              <a:t>гарпедонапты</a:t>
            </a:r>
            <a:r>
              <a:rPr lang="ru-RU" sz="1600" dirty="0" smtClean="0"/>
              <a:t>, или «</a:t>
            </a:r>
            <a:r>
              <a:rPr lang="ru-RU" sz="1600" dirty="0" err="1" smtClean="0"/>
              <a:t>натягиватели</a:t>
            </a:r>
            <a:r>
              <a:rPr lang="ru-RU" sz="1600" dirty="0" smtClean="0"/>
              <a:t> верёвок»,</a:t>
            </a:r>
          </a:p>
          <a:p>
            <a:pPr indent="457200"/>
            <a:r>
              <a:rPr lang="ru-RU" sz="1600" dirty="0" smtClean="0"/>
              <a:t> строили прямые углы при помощи прямоугольных треугольников.</a:t>
            </a:r>
          </a:p>
          <a:p>
            <a:pPr indent="457200"/>
            <a:endParaRPr lang="ru-RU" sz="1600" dirty="0" smtClean="0"/>
          </a:p>
          <a:p>
            <a:r>
              <a:rPr lang="ru-RU" sz="1600" i="1" dirty="0" smtClean="0"/>
              <a:t>Очень легко можно воспроизвести их способ построения. Возьмём верёвку длиною в 12 м и привяжем к ней по цветной полоске на расстоянии 3 м от одного конца и 4 метра от другого. Прямой угол окажется заключённым между сторонами длиной в 3 и 4 метра.</a:t>
            </a:r>
            <a:r>
              <a:rPr lang="ru-RU" sz="1600" i="1" dirty="0" smtClean="0">
                <a:solidFill>
                  <a:srgbClr val="002060"/>
                </a:solidFill>
              </a:rPr>
              <a:t> </a:t>
            </a:r>
            <a:endParaRPr lang="ru-RU" sz="1600" i="1" dirty="0" smtClean="0"/>
          </a:p>
          <a:p>
            <a:endParaRPr lang="ru-RU" sz="1600" dirty="0" smtClean="0"/>
          </a:p>
          <a:p>
            <a:r>
              <a:rPr lang="ru-RU" sz="1600" i="1" dirty="0" smtClean="0">
                <a:solidFill>
                  <a:srgbClr val="002060"/>
                </a:solidFill>
              </a:rPr>
              <a:t>В древнекитайской книге </a:t>
            </a:r>
            <a:r>
              <a:rPr lang="ru-RU" sz="1600" i="1" dirty="0" err="1" smtClean="0">
                <a:solidFill>
                  <a:srgbClr val="002060"/>
                </a:solidFill>
              </a:rPr>
              <a:t>Чу-пей</a:t>
            </a:r>
            <a:endParaRPr lang="ru-RU" sz="1600" i="1" dirty="0" smtClean="0">
              <a:solidFill>
                <a:srgbClr val="002060"/>
              </a:solidFill>
            </a:endParaRPr>
          </a:p>
          <a:p>
            <a:r>
              <a:rPr lang="ru-RU" sz="1600" i="1" dirty="0" smtClean="0"/>
              <a:t> говорится о </a:t>
            </a:r>
            <a:r>
              <a:rPr lang="ru-RU" sz="1600" i="1" dirty="0" err="1" smtClean="0"/>
              <a:t>пифагоровом</a:t>
            </a:r>
            <a:r>
              <a:rPr lang="ru-RU" sz="1600" i="1" dirty="0" smtClean="0"/>
              <a:t> треугольнике. </a:t>
            </a:r>
          </a:p>
          <a:p>
            <a:r>
              <a:rPr lang="ru-RU" sz="1600" i="1" dirty="0" smtClean="0"/>
              <a:t>В этой же книге предложен рисунок, который</a:t>
            </a:r>
          </a:p>
          <a:p>
            <a:r>
              <a:rPr lang="ru-RU" sz="1600" i="1" dirty="0" smtClean="0"/>
              <a:t>совпадает с одним из чертежей индусской</a:t>
            </a:r>
          </a:p>
          <a:p>
            <a:r>
              <a:rPr lang="ru-RU" sz="1600" i="1" dirty="0" smtClean="0"/>
              <a:t>геометрии </a:t>
            </a:r>
            <a:r>
              <a:rPr lang="ru-RU" sz="1600" i="1" dirty="0" err="1" smtClean="0"/>
              <a:t>Басхары</a:t>
            </a:r>
            <a:r>
              <a:rPr lang="ru-RU" sz="1600" i="1" dirty="0" smtClean="0"/>
              <a:t>. </a:t>
            </a:r>
          </a:p>
          <a:p>
            <a:endParaRPr lang="ru-RU" sz="1600" i="1" dirty="0" smtClean="0"/>
          </a:p>
          <a:p>
            <a:r>
              <a:rPr lang="ru-RU" sz="1600" i="1" dirty="0" smtClean="0"/>
              <a:t>                                           </a:t>
            </a:r>
          </a:p>
          <a:p>
            <a:r>
              <a:rPr lang="ru-RU" sz="1600" i="1" dirty="0" smtClean="0"/>
              <a:t>                                                    </a:t>
            </a:r>
            <a:r>
              <a:rPr lang="ru-RU" sz="1600" i="1" dirty="0" smtClean="0">
                <a:solidFill>
                  <a:srgbClr val="002060"/>
                </a:solidFill>
              </a:rPr>
              <a:t>Древнекитайская </a:t>
            </a:r>
          </a:p>
          <a:p>
            <a:r>
              <a:rPr lang="ru-RU" sz="1600" i="1" dirty="0" smtClean="0">
                <a:solidFill>
                  <a:srgbClr val="002060"/>
                </a:solidFill>
              </a:rPr>
              <a:t>                                                    задача</a:t>
            </a:r>
          </a:p>
          <a:p>
            <a:r>
              <a:rPr lang="ru-RU" sz="1600" i="1" dirty="0" smtClean="0"/>
              <a:t>                                                  </a:t>
            </a:r>
            <a:r>
              <a:rPr lang="ru-RU" sz="1600" dirty="0" smtClean="0"/>
              <a:t>«Имеется бамбук высотой в 1 </a:t>
            </a:r>
            <a:r>
              <a:rPr lang="ru-RU" sz="1600" dirty="0" err="1" smtClean="0"/>
              <a:t>чжан</a:t>
            </a:r>
            <a:r>
              <a:rPr lang="ru-RU" sz="1600" dirty="0" smtClean="0"/>
              <a:t>.</a:t>
            </a:r>
          </a:p>
          <a:p>
            <a:r>
              <a:rPr lang="ru-RU" sz="1600" dirty="0" smtClean="0"/>
              <a:t>                                                    Вершину его согнули так, что она</a:t>
            </a:r>
          </a:p>
          <a:p>
            <a:r>
              <a:rPr lang="ru-RU" sz="1600" dirty="0" smtClean="0"/>
              <a:t>                                                    касается земли на расстоянии 3 </a:t>
            </a:r>
            <a:r>
              <a:rPr lang="ru-RU" sz="1600" dirty="0" err="1" smtClean="0"/>
              <a:t>чи</a:t>
            </a:r>
            <a:r>
              <a:rPr lang="ru-RU" sz="1600" dirty="0" smtClean="0"/>
              <a:t> </a:t>
            </a:r>
          </a:p>
          <a:p>
            <a:r>
              <a:rPr lang="ru-RU" sz="1600" dirty="0" smtClean="0"/>
              <a:t>                                                    от корня (1 </a:t>
            </a:r>
            <a:r>
              <a:rPr lang="ru-RU" sz="1600" dirty="0" err="1" smtClean="0"/>
              <a:t>чжан</a:t>
            </a:r>
            <a:r>
              <a:rPr lang="ru-RU" sz="1600" dirty="0" smtClean="0"/>
              <a:t> = 10 </a:t>
            </a:r>
            <a:r>
              <a:rPr lang="ru-RU" sz="1600" dirty="0" err="1" smtClean="0"/>
              <a:t>чи</a:t>
            </a:r>
            <a:r>
              <a:rPr lang="ru-RU" sz="1600" dirty="0" smtClean="0"/>
              <a:t>).</a:t>
            </a:r>
            <a:br>
              <a:rPr lang="ru-RU" sz="1600" dirty="0" smtClean="0"/>
            </a:br>
            <a:r>
              <a:rPr lang="ru-RU" sz="1600" dirty="0" smtClean="0"/>
              <a:t>                                                    Какова высота бамбука после сгибания?» </a:t>
            </a:r>
          </a:p>
          <a:p>
            <a:r>
              <a:rPr lang="ru-RU" sz="1600" dirty="0" smtClean="0"/>
              <a:t> </a:t>
            </a:r>
          </a:p>
          <a:p>
            <a:endParaRPr lang="ru-RU" sz="1600" dirty="0" smtClean="0"/>
          </a:p>
          <a:p>
            <a:endParaRPr lang="ru-RU" sz="1600" i="1"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dirty="0" smtClean="0"/>
              <a:t> </a:t>
            </a:r>
            <a:endParaRPr lang="ru-RU" sz="1600" dirty="0"/>
          </a:p>
        </p:txBody>
      </p:sp>
      <p:pic>
        <p:nvPicPr>
          <p:cNvPr id="33794" name="Picture 2" descr="C:\Users\Лена\Downloads\300px-Chinese_pythagoras.jpg"/>
          <p:cNvPicPr>
            <a:picLocks noChangeAspect="1" noChangeArrowheads="1"/>
          </p:cNvPicPr>
          <p:nvPr/>
        </p:nvPicPr>
        <p:blipFill>
          <a:blip r:embed="rId2" cstate="print"/>
          <a:srcRect/>
          <a:stretch>
            <a:fillRect/>
          </a:stretch>
        </p:blipFill>
        <p:spPr bwMode="auto">
          <a:xfrm>
            <a:off x="5143504" y="3214686"/>
            <a:ext cx="2528886" cy="1499616"/>
          </a:xfrm>
          <a:prstGeom prst="rect">
            <a:avLst/>
          </a:prstGeom>
          <a:noFill/>
        </p:spPr>
      </p:pic>
      <p:sp>
        <p:nvSpPr>
          <p:cNvPr id="5" name="Прямоугольник 4"/>
          <p:cNvSpPr/>
          <p:nvPr/>
        </p:nvSpPr>
        <p:spPr>
          <a:xfrm>
            <a:off x="0" y="1857364"/>
            <a:ext cx="8143900" cy="6247864"/>
          </a:xfrm>
          <a:prstGeom prst="rect">
            <a:avLst/>
          </a:prstGeom>
        </p:spPr>
        <p:txBody>
          <a:bodyPr wrap="square">
            <a:spAutoFit/>
          </a:bodyPr>
          <a:lstStyle/>
          <a:p>
            <a:pPr indent="457200"/>
            <a:endParaRPr lang="ru-RU" sz="1600" dirty="0" smtClean="0"/>
          </a:p>
          <a:p>
            <a:pPr indent="457200"/>
            <a:endParaRPr lang="ru-RU" sz="1600" dirty="0" smtClean="0"/>
          </a:p>
          <a:p>
            <a:pPr indent="457200"/>
            <a:endParaRPr lang="ru-RU" sz="1600" dirty="0" smtClean="0"/>
          </a:p>
          <a:p>
            <a:pPr indent="457200"/>
            <a:endParaRPr lang="ru-RU" sz="1600" dirty="0" smtClean="0"/>
          </a:p>
          <a:p>
            <a:pPr indent="457200"/>
            <a:endParaRPr lang="ru-RU" sz="1600" dirty="0" smtClean="0"/>
          </a:p>
          <a:p>
            <a:pPr indent="457200"/>
            <a:endParaRPr lang="ru-RU" sz="1600" dirty="0" smtClean="0"/>
          </a:p>
          <a:p>
            <a:pPr indent="457200"/>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dirty="0" smtClean="0"/>
              <a:t> </a:t>
            </a:r>
          </a:p>
          <a:p>
            <a:pPr indent="457200"/>
            <a:endParaRPr lang="ru-RU" sz="1600" dirty="0" smtClean="0"/>
          </a:p>
          <a:p>
            <a:pPr indent="457200"/>
            <a:endParaRPr lang="ru-RU" sz="1600" dirty="0" smtClean="0"/>
          </a:p>
          <a:p>
            <a:pPr indent="457200"/>
            <a:r>
              <a:rPr lang="ru-RU" sz="1600" dirty="0" smtClean="0"/>
              <a:t> </a:t>
            </a:r>
            <a:endParaRPr lang="ru-RU" sz="1600" dirty="0"/>
          </a:p>
        </p:txBody>
      </p:sp>
      <p:sp>
        <p:nvSpPr>
          <p:cNvPr id="7" name="TextBox 6"/>
          <p:cNvSpPr txBox="1"/>
          <p:nvPr/>
        </p:nvSpPr>
        <p:spPr>
          <a:xfrm>
            <a:off x="5572132" y="1"/>
            <a:ext cx="257176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i="1" dirty="0" smtClean="0"/>
              <a:t>О теореме Пифагора</a:t>
            </a:r>
            <a:endParaRPr lang="ru-RU" i="1" dirty="0"/>
          </a:p>
        </p:txBody>
      </p:sp>
      <p:pic>
        <p:nvPicPr>
          <p:cNvPr id="6" name="Picture 4"/>
          <p:cNvPicPr>
            <a:picLocks noChangeAspect="1" noChangeArrowheads="1"/>
          </p:cNvPicPr>
          <p:nvPr/>
        </p:nvPicPr>
        <p:blipFill>
          <a:blip r:embed="rId3" cstate="print"/>
          <a:srcRect/>
          <a:stretch>
            <a:fillRect/>
          </a:stretch>
        </p:blipFill>
        <p:spPr bwMode="auto">
          <a:xfrm>
            <a:off x="1214414" y="4572008"/>
            <a:ext cx="2143140" cy="2000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7"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anim calcmode="lin" valueType="num">
                                      <p:cBhvr>
                                        <p:cTn id="13"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000"/>
                                        <p:tgtEl>
                                          <p:spTgt spid="2">
                                            <p:txEl>
                                              <p:pRg st="1" end="1"/>
                                            </p:txEl>
                                          </p:spTgt>
                                        </p:tgtEl>
                                      </p:cBhvr>
                                    </p:animEffect>
                                    <p:anim calcmode="lin" valueType="num">
                                      <p:cBhvr>
                                        <p:cTn id="19"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2000"/>
                                        <p:tgtEl>
                                          <p:spTgt spid="2">
                                            <p:txEl>
                                              <p:pRg st="2" end="2"/>
                                            </p:txEl>
                                          </p:spTgt>
                                        </p:tgtEl>
                                      </p:cBhvr>
                                    </p:animEffect>
                                    <p:anim calcmode="lin" valueType="num">
                                      <p:cBhvr>
                                        <p:cTn id="2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7"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2000"/>
                                        <p:tgtEl>
                                          <p:spTgt spid="2">
                                            <p:txEl>
                                              <p:pRg st="3" end="3"/>
                                            </p:txEl>
                                          </p:spTgt>
                                        </p:tgtEl>
                                      </p:cBhvr>
                                    </p:animEffect>
                                    <p:anim calcmode="lin" valueType="num">
                                      <p:cBhvr>
                                        <p:cTn id="31"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2000"/>
                                        <p:tgtEl>
                                          <p:spTgt spid="2">
                                            <p:txEl>
                                              <p:pRg st="4" end="4"/>
                                            </p:txEl>
                                          </p:spTgt>
                                        </p:tgtEl>
                                      </p:cBhvr>
                                    </p:animEffect>
                                    <p:anim calcmode="lin" valueType="num">
                                      <p:cBhvr>
                                        <p:cTn id="3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par>
                          <p:cTn id="40" fill="hold">
                            <p:stCondLst>
                              <p:cond delay="4000"/>
                            </p:stCondLst>
                            <p:childTnLst>
                              <p:par>
                                <p:cTn id="41" presetID="37" presetClass="entr" presetSubtype="0"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2000"/>
                                        <p:tgtEl>
                                          <p:spTgt spid="2">
                                            <p:txEl>
                                              <p:pRg st="6" end="6"/>
                                            </p:txEl>
                                          </p:spTgt>
                                        </p:tgtEl>
                                      </p:cBhvr>
                                    </p:animEffect>
                                    <p:anim calcmode="lin" valueType="num">
                                      <p:cBhvr>
                                        <p:cTn id="44"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par>
                          <p:cTn id="47" fill="hold">
                            <p:stCondLst>
                              <p:cond delay="6000"/>
                            </p:stCondLst>
                            <p:childTnLst>
                              <p:par>
                                <p:cTn id="48" presetID="2" presetClass="entr" presetSubtype="12" fill="hold" nodeType="after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 calcmode="lin" valueType="num">
                                      <p:cBhvr additive="base">
                                        <p:cTn id="50" dur="2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1" dur="2000" fill="hold"/>
                                        <p:tgtEl>
                                          <p:spTgt spid="2">
                                            <p:txEl>
                                              <p:pRg st="8" end="8"/>
                                            </p:txEl>
                                          </p:spTgt>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additive="base">
                                        <p:cTn id="54" dur="20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5" dur="2000" fill="hold"/>
                                        <p:tgtEl>
                                          <p:spTgt spid="2">
                                            <p:txEl>
                                              <p:pRg st="9" end="9"/>
                                            </p:txEl>
                                          </p:spTgt>
                                        </p:tgtEl>
                                        <p:attrNameLst>
                                          <p:attrName>ppt_y</p:attrName>
                                        </p:attrNameLst>
                                      </p:cBhvr>
                                      <p:tavLst>
                                        <p:tav tm="0">
                                          <p:val>
                                            <p:strVal val="1+#ppt_h/2"/>
                                          </p:val>
                                        </p:tav>
                                        <p:tav tm="100000">
                                          <p:val>
                                            <p:strVal val="#ppt_y"/>
                                          </p:val>
                                        </p:tav>
                                      </p:tavLst>
                                    </p:anim>
                                  </p:childTnLst>
                                </p:cTn>
                              </p:par>
                              <p:par>
                                <p:cTn id="56" presetID="2" presetClass="entr" presetSubtype="12" fill="hold" nodeType="with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 calcmode="lin" valueType="num">
                                      <p:cBhvr additive="base">
                                        <p:cTn id="58" dur="20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9" dur="2000" fill="hold"/>
                                        <p:tgtEl>
                                          <p:spTgt spid="2">
                                            <p:txEl>
                                              <p:pRg st="10" end="10"/>
                                            </p:txEl>
                                          </p:spTgt>
                                        </p:tgtEl>
                                        <p:attrNameLst>
                                          <p:attrName>ppt_y</p:attrName>
                                        </p:attrNameLst>
                                      </p:cBhvr>
                                      <p:tavLst>
                                        <p:tav tm="0">
                                          <p:val>
                                            <p:strVal val="1+#ppt_h/2"/>
                                          </p:val>
                                        </p:tav>
                                        <p:tav tm="100000">
                                          <p:val>
                                            <p:strVal val="#ppt_y"/>
                                          </p:val>
                                        </p:tav>
                                      </p:tavLst>
                                    </p:anim>
                                  </p:childTnLst>
                                </p:cTn>
                              </p:par>
                              <p:par>
                                <p:cTn id="60" presetID="2" presetClass="entr" presetSubtype="12"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 calcmode="lin" valueType="num">
                                      <p:cBhvr additive="base">
                                        <p:cTn id="62" dur="20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63" dur="2000" fill="hold"/>
                                        <p:tgtEl>
                                          <p:spTgt spid="2">
                                            <p:txEl>
                                              <p:pRg st="11" end="11"/>
                                            </p:txEl>
                                          </p:spTgt>
                                        </p:tgtEl>
                                        <p:attrNameLst>
                                          <p:attrName>ppt_y</p:attrName>
                                        </p:attrNameLst>
                                      </p:cBhvr>
                                      <p:tavLst>
                                        <p:tav tm="0">
                                          <p:val>
                                            <p:strVal val="1+#ppt_h/2"/>
                                          </p:val>
                                        </p:tav>
                                        <p:tav tm="100000">
                                          <p:val>
                                            <p:strVal val="#ppt_y"/>
                                          </p:val>
                                        </p:tav>
                                      </p:tavLst>
                                    </p:anim>
                                  </p:childTnLst>
                                </p:cTn>
                              </p:par>
                              <p:par>
                                <p:cTn id="64" presetID="2" presetClass="entr" presetSubtype="12" fill="hold" nodeType="withEffect">
                                  <p:stCondLst>
                                    <p:cond delay="0"/>
                                  </p:stCondLst>
                                  <p:childTnLst>
                                    <p:set>
                                      <p:cBhvr>
                                        <p:cTn id="65" dur="1" fill="hold">
                                          <p:stCondLst>
                                            <p:cond delay="0"/>
                                          </p:stCondLst>
                                        </p:cTn>
                                        <p:tgtEl>
                                          <p:spTgt spid="2">
                                            <p:txEl>
                                              <p:pRg st="12" end="12"/>
                                            </p:txEl>
                                          </p:spTgt>
                                        </p:tgtEl>
                                        <p:attrNameLst>
                                          <p:attrName>style.visibility</p:attrName>
                                        </p:attrNameLst>
                                      </p:cBhvr>
                                      <p:to>
                                        <p:strVal val="visible"/>
                                      </p:to>
                                    </p:set>
                                    <p:anim calcmode="lin" valueType="num">
                                      <p:cBhvr additive="base">
                                        <p:cTn id="66" dur="20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67" dur="2000" fill="hold"/>
                                        <p:tgtEl>
                                          <p:spTgt spid="2">
                                            <p:txEl>
                                              <p:pRg st="12" end="12"/>
                                            </p:txEl>
                                          </p:spTgt>
                                        </p:tgtEl>
                                        <p:attrNameLst>
                                          <p:attrName>ppt_y</p:attrName>
                                        </p:attrNameLst>
                                      </p:cBhvr>
                                      <p:tavLst>
                                        <p:tav tm="0">
                                          <p:val>
                                            <p:strVal val="1+#ppt_h/2"/>
                                          </p:val>
                                        </p:tav>
                                        <p:tav tm="100000">
                                          <p:val>
                                            <p:strVal val="#ppt_y"/>
                                          </p:val>
                                        </p:tav>
                                      </p:tavLst>
                                    </p:anim>
                                  </p:childTnLst>
                                </p:cTn>
                              </p:par>
                              <p:par>
                                <p:cTn id="68" presetID="8" presetClass="entr" presetSubtype="32" fill="hold" nodeType="withEffect">
                                  <p:stCondLst>
                                    <p:cond delay="0"/>
                                  </p:stCondLst>
                                  <p:childTnLst>
                                    <p:set>
                                      <p:cBhvr>
                                        <p:cTn id="69" dur="1" fill="hold">
                                          <p:stCondLst>
                                            <p:cond delay="0"/>
                                          </p:stCondLst>
                                        </p:cTn>
                                        <p:tgtEl>
                                          <p:spTgt spid="33794"/>
                                        </p:tgtEl>
                                        <p:attrNameLst>
                                          <p:attrName>style.visibility</p:attrName>
                                        </p:attrNameLst>
                                      </p:cBhvr>
                                      <p:to>
                                        <p:strVal val="visible"/>
                                      </p:to>
                                    </p:set>
                                    <p:animEffect transition="in" filter="diamond(out)">
                                      <p:cBhvr>
                                        <p:cTn id="70" dur="2000"/>
                                        <p:tgtEl>
                                          <p:spTgt spid="33794"/>
                                        </p:tgtEl>
                                      </p:cBhvr>
                                    </p:animEffect>
                                  </p:childTnLst>
                                </p:cTn>
                              </p:par>
                            </p:childTnLst>
                          </p:cTn>
                        </p:par>
                        <p:par>
                          <p:cTn id="71" fill="hold">
                            <p:stCondLst>
                              <p:cond delay="8000"/>
                            </p:stCondLst>
                            <p:childTnLst>
                              <p:par>
                                <p:cTn id="72" presetID="8" presetClass="entr" presetSubtype="32"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diamond(out)">
                                      <p:cBhvr>
                                        <p:cTn id="74" dur="2000"/>
                                        <p:tgtEl>
                                          <p:spTgt spid="6"/>
                                        </p:tgtEl>
                                      </p:cBhvr>
                                    </p:animEffect>
                                  </p:childTnLst>
                                </p:cTn>
                              </p:par>
                              <p:par>
                                <p:cTn id="75" presetID="2" presetClass="entr" presetSubtype="6" fill="hold" nodeType="with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anim calcmode="lin" valueType="num">
                                      <p:cBhvr additive="base">
                                        <p:cTn id="77" dur="2000" fill="hold"/>
                                        <p:tgtEl>
                                          <p:spTgt spid="2">
                                            <p:txEl>
                                              <p:pRg st="15" end="15"/>
                                            </p:txEl>
                                          </p:spTgt>
                                        </p:tgtEl>
                                        <p:attrNameLst>
                                          <p:attrName>ppt_x</p:attrName>
                                        </p:attrNameLst>
                                      </p:cBhvr>
                                      <p:tavLst>
                                        <p:tav tm="0">
                                          <p:val>
                                            <p:strVal val="1+#ppt_w/2"/>
                                          </p:val>
                                        </p:tav>
                                        <p:tav tm="100000">
                                          <p:val>
                                            <p:strVal val="#ppt_x"/>
                                          </p:val>
                                        </p:tav>
                                      </p:tavLst>
                                    </p:anim>
                                    <p:anim calcmode="lin" valueType="num">
                                      <p:cBhvr additive="base">
                                        <p:cTn id="78" dur="2000" fill="hold"/>
                                        <p:tgtEl>
                                          <p:spTgt spid="2">
                                            <p:txEl>
                                              <p:pRg st="15" end="15"/>
                                            </p:txEl>
                                          </p:spTgt>
                                        </p:tgtEl>
                                        <p:attrNameLst>
                                          <p:attrName>ppt_y</p:attrName>
                                        </p:attrNameLst>
                                      </p:cBhvr>
                                      <p:tavLst>
                                        <p:tav tm="0">
                                          <p:val>
                                            <p:strVal val="1+#ppt_h/2"/>
                                          </p:val>
                                        </p:tav>
                                        <p:tav tm="100000">
                                          <p:val>
                                            <p:strVal val="#ppt_y"/>
                                          </p:val>
                                        </p:tav>
                                      </p:tavLst>
                                    </p:anim>
                                  </p:childTnLst>
                                </p:cTn>
                              </p:par>
                              <p:par>
                                <p:cTn id="79" presetID="2" presetClass="entr" presetSubtype="6" fill="hold" nodeType="withEffect">
                                  <p:stCondLst>
                                    <p:cond delay="0"/>
                                  </p:stCondLst>
                                  <p:childTnLst>
                                    <p:set>
                                      <p:cBhvr>
                                        <p:cTn id="80" dur="1" fill="hold">
                                          <p:stCondLst>
                                            <p:cond delay="0"/>
                                          </p:stCondLst>
                                        </p:cTn>
                                        <p:tgtEl>
                                          <p:spTgt spid="2">
                                            <p:txEl>
                                              <p:pRg st="16" end="16"/>
                                            </p:txEl>
                                          </p:spTgt>
                                        </p:tgtEl>
                                        <p:attrNameLst>
                                          <p:attrName>style.visibility</p:attrName>
                                        </p:attrNameLst>
                                      </p:cBhvr>
                                      <p:to>
                                        <p:strVal val="visible"/>
                                      </p:to>
                                    </p:set>
                                    <p:anim calcmode="lin" valueType="num">
                                      <p:cBhvr additive="base">
                                        <p:cTn id="81" dur="2000" fill="hold"/>
                                        <p:tgtEl>
                                          <p:spTgt spid="2">
                                            <p:txEl>
                                              <p:pRg st="16" end="16"/>
                                            </p:txEl>
                                          </p:spTgt>
                                        </p:tgtEl>
                                        <p:attrNameLst>
                                          <p:attrName>ppt_x</p:attrName>
                                        </p:attrNameLst>
                                      </p:cBhvr>
                                      <p:tavLst>
                                        <p:tav tm="0">
                                          <p:val>
                                            <p:strVal val="1+#ppt_w/2"/>
                                          </p:val>
                                        </p:tav>
                                        <p:tav tm="100000">
                                          <p:val>
                                            <p:strVal val="#ppt_x"/>
                                          </p:val>
                                        </p:tav>
                                      </p:tavLst>
                                    </p:anim>
                                    <p:anim calcmode="lin" valueType="num">
                                      <p:cBhvr additive="base">
                                        <p:cTn id="82" dur="2000" fill="hold"/>
                                        <p:tgtEl>
                                          <p:spTgt spid="2">
                                            <p:txEl>
                                              <p:pRg st="16" end="16"/>
                                            </p:txEl>
                                          </p:spTgt>
                                        </p:tgtEl>
                                        <p:attrNameLst>
                                          <p:attrName>ppt_y</p:attrName>
                                        </p:attrNameLst>
                                      </p:cBhvr>
                                      <p:tavLst>
                                        <p:tav tm="0">
                                          <p:val>
                                            <p:strVal val="1+#ppt_h/2"/>
                                          </p:val>
                                        </p:tav>
                                        <p:tav tm="100000">
                                          <p:val>
                                            <p:strVal val="#ppt_y"/>
                                          </p:val>
                                        </p:tav>
                                      </p:tavLst>
                                    </p:anim>
                                  </p:childTnLst>
                                </p:cTn>
                              </p:par>
                              <p:par>
                                <p:cTn id="83" presetID="2" presetClass="entr" presetSubtype="6" fill="hold" nodeType="withEffect">
                                  <p:stCondLst>
                                    <p:cond delay="0"/>
                                  </p:stCondLst>
                                  <p:childTnLst>
                                    <p:set>
                                      <p:cBhvr>
                                        <p:cTn id="84" dur="1" fill="hold">
                                          <p:stCondLst>
                                            <p:cond delay="0"/>
                                          </p:stCondLst>
                                        </p:cTn>
                                        <p:tgtEl>
                                          <p:spTgt spid="2">
                                            <p:txEl>
                                              <p:pRg st="17" end="17"/>
                                            </p:txEl>
                                          </p:spTgt>
                                        </p:tgtEl>
                                        <p:attrNameLst>
                                          <p:attrName>style.visibility</p:attrName>
                                        </p:attrNameLst>
                                      </p:cBhvr>
                                      <p:to>
                                        <p:strVal val="visible"/>
                                      </p:to>
                                    </p:set>
                                    <p:anim calcmode="lin" valueType="num">
                                      <p:cBhvr additive="base">
                                        <p:cTn id="85" dur="2000" fill="hold"/>
                                        <p:tgtEl>
                                          <p:spTgt spid="2">
                                            <p:txEl>
                                              <p:pRg st="17" end="17"/>
                                            </p:txEl>
                                          </p:spTgt>
                                        </p:tgtEl>
                                        <p:attrNameLst>
                                          <p:attrName>ppt_x</p:attrName>
                                        </p:attrNameLst>
                                      </p:cBhvr>
                                      <p:tavLst>
                                        <p:tav tm="0">
                                          <p:val>
                                            <p:strVal val="1+#ppt_w/2"/>
                                          </p:val>
                                        </p:tav>
                                        <p:tav tm="100000">
                                          <p:val>
                                            <p:strVal val="#ppt_x"/>
                                          </p:val>
                                        </p:tav>
                                      </p:tavLst>
                                    </p:anim>
                                    <p:anim calcmode="lin" valueType="num">
                                      <p:cBhvr additive="base">
                                        <p:cTn id="86" dur="2000" fill="hold"/>
                                        <p:tgtEl>
                                          <p:spTgt spid="2">
                                            <p:txEl>
                                              <p:pRg st="17" end="17"/>
                                            </p:txEl>
                                          </p:spTgt>
                                        </p:tgtEl>
                                        <p:attrNameLst>
                                          <p:attrName>ppt_y</p:attrName>
                                        </p:attrNameLst>
                                      </p:cBhvr>
                                      <p:tavLst>
                                        <p:tav tm="0">
                                          <p:val>
                                            <p:strVal val="1+#ppt_h/2"/>
                                          </p:val>
                                        </p:tav>
                                        <p:tav tm="100000">
                                          <p:val>
                                            <p:strVal val="#ppt_y"/>
                                          </p:val>
                                        </p:tav>
                                      </p:tavLst>
                                    </p:anim>
                                  </p:childTnLst>
                                </p:cTn>
                              </p:par>
                              <p:par>
                                <p:cTn id="87" presetID="2" presetClass="entr" presetSubtype="6" fill="hold" nodeType="withEffect">
                                  <p:stCondLst>
                                    <p:cond delay="0"/>
                                  </p:stCondLst>
                                  <p:childTnLst>
                                    <p:set>
                                      <p:cBhvr>
                                        <p:cTn id="88" dur="1" fill="hold">
                                          <p:stCondLst>
                                            <p:cond delay="0"/>
                                          </p:stCondLst>
                                        </p:cTn>
                                        <p:tgtEl>
                                          <p:spTgt spid="2">
                                            <p:txEl>
                                              <p:pRg st="18" end="18"/>
                                            </p:txEl>
                                          </p:spTgt>
                                        </p:tgtEl>
                                        <p:attrNameLst>
                                          <p:attrName>style.visibility</p:attrName>
                                        </p:attrNameLst>
                                      </p:cBhvr>
                                      <p:to>
                                        <p:strVal val="visible"/>
                                      </p:to>
                                    </p:set>
                                    <p:anim calcmode="lin" valueType="num">
                                      <p:cBhvr additive="base">
                                        <p:cTn id="89" dur="2000" fill="hold"/>
                                        <p:tgtEl>
                                          <p:spTgt spid="2">
                                            <p:txEl>
                                              <p:pRg st="18" end="18"/>
                                            </p:txEl>
                                          </p:spTgt>
                                        </p:tgtEl>
                                        <p:attrNameLst>
                                          <p:attrName>ppt_x</p:attrName>
                                        </p:attrNameLst>
                                      </p:cBhvr>
                                      <p:tavLst>
                                        <p:tav tm="0">
                                          <p:val>
                                            <p:strVal val="1+#ppt_w/2"/>
                                          </p:val>
                                        </p:tav>
                                        <p:tav tm="100000">
                                          <p:val>
                                            <p:strVal val="#ppt_x"/>
                                          </p:val>
                                        </p:tav>
                                      </p:tavLst>
                                    </p:anim>
                                    <p:anim calcmode="lin" valueType="num">
                                      <p:cBhvr additive="base">
                                        <p:cTn id="90" dur="2000" fill="hold"/>
                                        <p:tgtEl>
                                          <p:spTgt spid="2">
                                            <p:txEl>
                                              <p:pRg st="18" end="18"/>
                                            </p:txEl>
                                          </p:spTgt>
                                        </p:tgtEl>
                                        <p:attrNameLst>
                                          <p:attrName>ppt_y</p:attrName>
                                        </p:attrNameLst>
                                      </p:cBhvr>
                                      <p:tavLst>
                                        <p:tav tm="0">
                                          <p:val>
                                            <p:strVal val="1+#ppt_h/2"/>
                                          </p:val>
                                        </p:tav>
                                        <p:tav tm="100000">
                                          <p:val>
                                            <p:strVal val="#ppt_y"/>
                                          </p:val>
                                        </p:tav>
                                      </p:tavLst>
                                    </p:anim>
                                  </p:childTnLst>
                                </p:cTn>
                              </p:par>
                              <p:par>
                                <p:cTn id="91" presetID="2" presetClass="entr" presetSubtype="6" fill="hold" nodeType="withEffect">
                                  <p:stCondLst>
                                    <p:cond delay="0"/>
                                  </p:stCondLst>
                                  <p:childTnLst>
                                    <p:set>
                                      <p:cBhvr>
                                        <p:cTn id="92" dur="1" fill="hold">
                                          <p:stCondLst>
                                            <p:cond delay="0"/>
                                          </p:stCondLst>
                                        </p:cTn>
                                        <p:tgtEl>
                                          <p:spTgt spid="2">
                                            <p:txEl>
                                              <p:pRg st="19" end="19"/>
                                            </p:txEl>
                                          </p:spTgt>
                                        </p:tgtEl>
                                        <p:attrNameLst>
                                          <p:attrName>style.visibility</p:attrName>
                                        </p:attrNameLst>
                                      </p:cBhvr>
                                      <p:to>
                                        <p:strVal val="visible"/>
                                      </p:to>
                                    </p:set>
                                    <p:anim calcmode="lin" valueType="num">
                                      <p:cBhvr additive="base">
                                        <p:cTn id="93" dur="2000" fill="hold"/>
                                        <p:tgtEl>
                                          <p:spTgt spid="2">
                                            <p:txEl>
                                              <p:pRg st="19" end="19"/>
                                            </p:txEl>
                                          </p:spTgt>
                                        </p:tgtEl>
                                        <p:attrNameLst>
                                          <p:attrName>ppt_x</p:attrName>
                                        </p:attrNameLst>
                                      </p:cBhvr>
                                      <p:tavLst>
                                        <p:tav tm="0">
                                          <p:val>
                                            <p:strVal val="1+#ppt_w/2"/>
                                          </p:val>
                                        </p:tav>
                                        <p:tav tm="100000">
                                          <p:val>
                                            <p:strVal val="#ppt_x"/>
                                          </p:val>
                                        </p:tav>
                                      </p:tavLst>
                                    </p:anim>
                                    <p:anim calcmode="lin" valueType="num">
                                      <p:cBhvr additive="base">
                                        <p:cTn id="94" dur="2000" fill="hold"/>
                                        <p:tgtEl>
                                          <p:spTgt spid="2">
                                            <p:txEl>
                                              <p:pRg st="19" end="19"/>
                                            </p:txEl>
                                          </p:spTgt>
                                        </p:tgtEl>
                                        <p:attrNameLst>
                                          <p:attrName>ppt_y</p:attrName>
                                        </p:attrNameLst>
                                      </p:cBhvr>
                                      <p:tavLst>
                                        <p:tav tm="0">
                                          <p:val>
                                            <p:strVal val="1+#ppt_h/2"/>
                                          </p:val>
                                        </p:tav>
                                        <p:tav tm="100000">
                                          <p:val>
                                            <p:strVal val="#ppt_y"/>
                                          </p:val>
                                        </p:tav>
                                      </p:tavLst>
                                    </p:anim>
                                  </p:childTnLst>
                                </p:cTn>
                              </p:par>
                              <p:par>
                                <p:cTn id="95" presetID="2" presetClass="entr" presetSubtype="6" fill="hold" nodeType="withEffect">
                                  <p:stCondLst>
                                    <p:cond delay="0"/>
                                  </p:stCondLst>
                                  <p:childTnLst>
                                    <p:set>
                                      <p:cBhvr>
                                        <p:cTn id="96" dur="1" fill="hold">
                                          <p:stCondLst>
                                            <p:cond delay="0"/>
                                          </p:stCondLst>
                                        </p:cTn>
                                        <p:tgtEl>
                                          <p:spTgt spid="2">
                                            <p:txEl>
                                              <p:pRg st="20" end="20"/>
                                            </p:txEl>
                                          </p:spTgt>
                                        </p:tgtEl>
                                        <p:attrNameLst>
                                          <p:attrName>style.visibility</p:attrName>
                                        </p:attrNameLst>
                                      </p:cBhvr>
                                      <p:to>
                                        <p:strVal val="visible"/>
                                      </p:to>
                                    </p:set>
                                    <p:anim calcmode="lin" valueType="num">
                                      <p:cBhvr additive="base">
                                        <p:cTn id="97" dur="2000" fill="hold"/>
                                        <p:tgtEl>
                                          <p:spTgt spid="2">
                                            <p:txEl>
                                              <p:pRg st="20" end="20"/>
                                            </p:txEl>
                                          </p:spTgt>
                                        </p:tgtEl>
                                        <p:attrNameLst>
                                          <p:attrName>ppt_x</p:attrName>
                                        </p:attrNameLst>
                                      </p:cBhvr>
                                      <p:tavLst>
                                        <p:tav tm="0">
                                          <p:val>
                                            <p:strVal val="1+#ppt_w/2"/>
                                          </p:val>
                                        </p:tav>
                                        <p:tav tm="100000">
                                          <p:val>
                                            <p:strVal val="#ppt_x"/>
                                          </p:val>
                                        </p:tav>
                                      </p:tavLst>
                                    </p:anim>
                                    <p:anim calcmode="lin" valueType="num">
                                      <p:cBhvr additive="base">
                                        <p:cTn id="98" dur="2000" fill="hold"/>
                                        <p:tgtEl>
                                          <p:spTgt spid="2">
                                            <p:txEl>
                                              <p:pRg st="20" end="20"/>
                                            </p:txEl>
                                          </p:spTgt>
                                        </p:tgtEl>
                                        <p:attrNameLst>
                                          <p:attrName>ppt_y</p:attrName>
                                        </p:attrNameLst>
                                      </p:cBhvr>
                                      <p:tavLst>
                                        <p:tav tm="0">
                                          <p:val>
                                            <p:strVal val="1+#ppt_h/2"/>
                                          </p:val>
                                        </p:tav>
                                        <p:tav tm="100000">
                                          <p:val>
                                            <p:strVal val="#ppt_y"/>
                                          </p:val>
                                        </p:tav>
                                      </p:tavLst>
                                    </p:anim>
                                  </p:childTnLst>
                                </p:cTn>
                              </p:par>
                              <p:par>
                                <p:cTn id="99" presetID="2" presetClass="entr" presetSubtype="6" fill="hold" nodeType="withEffect">
                                  <p:stCondLst>
                                    <p:cond delay="0"/>
                                  </p:stCondLst>
                                  <p:childTnLst>
                                    <p:set>
                                      <p:cBhvr>
                                        <p:cTn id="100" dur="1" fill="hold">
                                          <p:stCondLst>
                                            <p:cond delay="0"/>
                                          </p:stCondLst>
                                        </p:cTn>
                                        <p:tgtEl>
                                          <p:spTgt spid="2">
                                            <p:txEl>
                                              <p:pRg st="21" end="21"/>
                                            </p:txEl>
                                          </p:spTgt>
                                        </p:tgtEl>
                                        <p:attrNameLst>
                                          <p:attrName>style.visibility</p:attrName>
                                        </p:attrNameLst>
                                      </p:cBhvr>
                                      <p:to>
                                        <p:strVal val="visible"/>
                                      </p:to>
                                    </p:set>
                                    <p:anim calcmode="lin" valueType="num">
                                      <p:cBhvr additive="base">
                                        <p:cTn id="101" dur="2000" fill="hold"/>
                                        <p:tgtEl>
                                          <p:spTgt spid="2">
                                            <p:txEl>
                                              <p:pRg st="21" end="21"/>
                                            </p:txEl>
                                          </p:spTgt>
                                        </p:tgtEl>
                                        <p:attrNameLst>
                                          <p:attrName>ppt_x</p:attrName>
                                        </p:attrNameLst>
                                      </p:cBhvr>
                                      <p:tavLst>
                                        <p:tav tm="0">
                                          <p:val>
                                            <p:strVal val="1+#ppt_w/2"/>
                                          </p:val>
                                        </p:tav>
                                        <p:tav tm="100000">
                                          <p:val>
                                            <p:strVal val="#ppt_x"/>
                                          </p:val>
                                        </p:tav>
                                      </p:tavLst>
                                    </p:anim>
                                    <p:anim calcmode="lin" valueType="num">
                                      <p:cBhvr additive="base">
                                        <p:cTn id="102" dur="2000" fill="hold"/>
                                        <p:tgtEl>
                                          <p:spTgt spid="2">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7620" y="1071546"/>
            <a:ext cx="3643338" cy="5355312"/>
          </a:xfrm>
          <a:prstGeom prst="rect">
            <a:avLst/>
          </a:prstGeom>
        </p:spPr>
        <p:txBody>
          <a:bodyPr wrap="square">
            <a:spAutoFit/>
          </a:bodyPr>
          <a:lstStyle/>
          <a:p>
            <a:r>
              <a:rPr lang="ru-RU" dirty="0" smtClean="0"/>
              <a:t>Фалес научился определять расстояние от берега до корабля, для чего использовал подобие треугольников. В основе этого способа лежит теорема, названная впоследствии </a:t>
            </a:r>
            <a:r>
              <a:rPr lang="ru-RU" i="1" dirty="0" smtClean="0">
                <a:solidFill>
                  <a:srgbClr val="002060"/>
                </a:solidFill>
              </a:rPr>
              <a:t>теоремой Фалеса </a:t>
            </a:r>
          </a:p>
          <a:p>
            <a:endParaRPr lang="ru-RU" i="1" dirty="0" smtClean="0">
              <a:solidFill>
                <a:srgbClr val="002060"/>
              </a:solidFill>
            </a:endParaRPr>
          </a:p>
          <a:p>
            <a:endParaRPr lang="ru-RU" i="1" dirty="0" smtClean="0">
              <a:solidFill>
                <a:srgbClr val="002060"/>
              </a:solidFill>
            </a:endParaRPr>
          </a:p>
          <a:p>
            <a:r>
              <a:rPr lang="ru-RU" dirty="0" smtClean="0"/>
              <a:t>Легенда рассказывает о том, что Фалес, будучи в Египте, поразил фараона </a:t>
            </a:r>
            <a:r>
              <a:rPr lang="ru-RU" dirty="0" err="1" smtClean="0"/>
              <a:t>Амасиса</a:t>
            </a:r>
            <a:r>
              <a:rPr lang="ru-RU" dirty="0" smtClean="0"/>
              <a:t> тем, что сумел точно установить высоту пирамиды, дождавшись момента, когда длина тени палки становится равной её высоте, и тогда измерил длину тени пирамиды.</a:t>
            </a:r>
            <a:endParaRPr lang="ru-RU" dirty="0"/>
          </a:p>
        </p:txBody>
      </p:sp>
      <p:pic>
        <p:nvPicPr>
          <p:cNvPr id="34818" name="Picture 2" descr="http://im8-tub-ru.yandex.net/i?id=125524137-56-72&amp;n=21"/>
          <p:cNvPicPr>
            <a:picLocks noChangeAspect="1" noChangeArrowheads="1"/>
          </p:cNvPicPr>
          <p:nvPr/>
        </p:nvPicPr>
        <p:blipFill>
          <a:blip r:embed="rId2" cstate="print"/>
          <a:srcRect/>
          <a:stretch>
            <a:fillRect/>
          </a:stretch>
        </p:blipFill>
        <p:spPr bwMode="auto">
          <a:xfrm>
            <a:off x="357158" y="3714752"/>
            <a:ext cx="2857520" cy="2571768"/>
          </a:xfrm>
          <a:prstGeom prst="rect">
            <a:avLst/>
          </a:prstGeom>
          <a:noFill/>
        </p:spPr>
      </p:pic>
      <p:pic>
        <p:nvPicPr>
          <p:cNvPr id="34819" name="Picture 3"/>
          <p:cNvPicPr>
            <a:picLocks noChangeAspect="1" noChangeArrowheads="1"/>
          </p:cNvPicPr>
          <p:nvPr/>
        </p:nvPicPr>
        <p:blipFill>
          <a:blip r:embed="rId3" cstate="print"/>
          <a:srcRect/>
          <a:stretch>
            <a:fillRect/>
          </a:stretch>
        </p:blipFill>
        <p:spPr bwMode="auto">
          <a:xfrm>
            <a:off x="785786" y="1142984"/>
            <a:ext cx="1928826" cy="1857388"/>
          </a:xfrm>
          <a:prstGeom prst="rect">
            <a:avLst/>
          </a:prstGeom>
          <a:noFill/>
          <a:ln w="9525">
            <a:noFill/>
            <a:miter lim="800000"/>
            <a:headEnd/>
            <a:tailEnd/>
          </a:ln>
        </p:spPr>
      </p:pic>
      <p:sp>
        <p:nvSpPr>
          <p:cNvPr id="5" name="TextBox 4"/>
          <p:cNvSpPr txBox="1"/>
          <p:nvPr/>
        </p:nvSpPr>
        <p:spPr>
          <a:xfrm>
            <a:off x="4714876" y="285728"/>
            <a:ext cx="278608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i="1" dirty="0" smtClean="0"/>
              <a:t>О теореме Фалеса</a:t>
            </a:r>
            <a:endParaRPr lang="ru-RU"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 presetClass="entr" presetSubtype="32" fill="hold" nodeType="after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box(out)">
                                      <p:cBhvr>
                                        <p:cTn id="12" dur="2000"/>
                                        <p:tgtEl>
                                          <p:spTgt spid="34819"/>
                                        </p:tgtEl>
                                      </p:cBhvr>
                                    </p:animEffect>
                                  </p:childTnLst>
                                </p:cTn>
                              </p:par>
                              <p:par>
                                <p:cTn id="13" presetID="7" presetClass="entr" presetSubtype="2"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4" presetClass="entr" presetSubtype="32" fill="hold" nodeType="afterEffect">
                                  <p:stCondLst>
                                    <p:cond delay="0"/>
                                  </p:stCondLst>
                                  <p:childTnLst>
                                    <p:set>
                                      <p:cBhvr>
                                        <p:cTn id="19" dur="1" fill="hold">
                                          <p:stCondLst>
                                            <p:cond delay="0"/>
                                          </p:stCondLst>
                                        </p:cTn>
                                        <p:tgtEl>
                                          <p:spTgt spid="34818"/>
                                        </p:tgtEl>
                                        <p:attrNameLst>
                                          <p:attrName>style.visibility</p:attrName>
                                        </p:attrNameLst>
                                      </p:cBhvr>
                                      <p:to>
                                        <p:strVal val="visible"/>
                                      </p:to>
                                    </p:set>
                                    <p:animEffect transition="in" filter="box(out)">
                                      <p:cBhvr>
                                        <p:cTn id="20" dur="2000"/>
                                        <p:tgtEl>
                                          <p:spTgt spid="34818"/>
                                        </p:tgtEl>
                                      </p:cBhvr>
                                    </p:animEffect>
                                  </p:childTnLst>
                                </p:cTn>
                              </p:par>
                              <p:par>
                                <p:cTn id="21" presetID="7" presetClass="entr" presetSubtype="2"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2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descr="0d7bfbb42edcbbc148491e5164e3ef67.gif"/>
          <p:cNvPicPr>
            <a:picLocks noChangeAspect="1"/>
          </p:cNvPicPr>
          <p:nvPr/>
        </p:nvPicPr>
        <p:blipFill>
          <a:blip r:embed="rId2" cstate="print"/>
          <a:srcRect/>
          <a:stretch>
            <a:fillRect/>
          </a:stretch>
        </p:blipFill>
        <p:spPr bwMode="auto">
          <a:xfrm>
            <a:off x="1214414" y="1571612"/>
            <a:ext cx="3500462" cy="2928958"/>
          </a:xfrm>
          <a:prstGeom prst="rect">
            <a:avLst/>
          </a:prstGeom>
          <a:noFill/>
          <a:ln w="9525">
            <a:noFill/>
            <a:miter lim="800000"/>
            <a:headEnd/>
            <a:tailEnd/>
          </a:ln>
        </p:spPr>
      </p:pic>
      <p:sp>
        <p:nvSpPr>
          <p:cNvPr id="3" name="Прямоугольник 2"/>
          <p:cNvSpPr/>
          <p:nvPr/>
        </p:nvSpPr>
        <p:spPr>
          <a:xfrm>
            <a:off x="1500166" y="500042"/>
            <a:ext cx="5357834" cy="461665"/>
          </a:xfrm>
          <a:prstGeom prst="rect">
            <a:avLst/>
          </a:prstGeom>
          <a:solidFill>
            <a:schemeClr val="tx1"/>
          </a:solidFill>
        </p:spPr>
        <p:txBody>
          <a:bodyPr wrap="square">
            <a:spAutoFit/>
          </a:bodyPr>
          <a:lstStyle/>
          <a:p>
            <a:r>
              <a:rPr lang="ru-RU" sz="2400" b="1" i="1" dirty="0" smtClean="0">
                <a:solidFill>
                  <a:schemeClr val="bg1"/>
                </a:solidFill>
              </a:rPr>
              <a:t> </a:t>
            </a:r>
            <a:r>
              <a:rPr lang="ru-RU" sz="2400" i="1" dirty="0" smtClean="0">
                <a:solidFill>
                  <a:schemeClr val="bg1"/>
                </a:solidFill>
              </a:rPr>
              <a:t>С</a:t>
            </a:r>
            <a:r>
              <a:rPr lang="ru-RU" b="1" i="1" dirty="0" smtClean="0">
                <a:solidFill>
                  <a:schemeClr val="bg1"/>
                </a:solidFill>
              </a:rPr>
              <a:t>таринные задачи  на теорему Пифагора</a:t>
            </a:r>
            <a:endParaRPr lang="ru-RU" dirty="0"/>
          </a:p>
        </p:txBody>
      </p:sp>
      <p:sp>
        <p:nvSpPr>
          <p:cNvPr id="4" name="Прямоугольник 3"/>
          <p:cNvSpPr/>
          <p:nvPr/>
        </p:nvSpPr>
        <p:spPr>
          <a:xfrm rot="10800000" flipV="1">
            <a:off x="5214942" y="4363200"/>
            <a:ext cx="2857520" cy="1323439"/>
          </a:xfrm>
          <a:prstGeom prst="rect">
            <a:avLst/>
          </a:prstGeom>
        </p:spPr>
        <p:txBody>
          <a:bodyPr wrap="square">
            <a:spAutoFit/>
          </a:bodyPr>
          <a:lstStyle/>
          <a:p>
            <a:r>
              <a:rPr lang="ru-RU" sz="1600" i="1" dirty="0" smtClean="0"/>
              <a:t>Выполнила:</a:t>
            </a:r>
          </a:p>
          <a:p>
            <a:r>
              <a:rPr lang="ru-RU" sz="1600" i="1" dirty="0" smtClean="0"/>
              <a:t>Волкова Анастасия</a:t>
            </a:r>
          </a:p>
          <a:p>
            <a:r>
              <a:rPr lang="ru-RU" sz="1600" i="1" dirty="0" smtClean="0"/>
              <a:t>ученица 8 класса «А»</a:t>
            </a:r>
          </a:p>
          <a:p>
            <a:r>
              <a:rPr lang="ru-RU" sz="1600" i="1" dirty="0" smtClean="0"/>
              <a:t>Учитель:</a:t>
            </a:r>
          </a:p>
          <a:p>
            <a:r>
              <a:rPr lang="ru-RU" sz="1600" i="1" dirty="0" smtClean="0"/>
              <a:t>Е.А </a:t>
            </a:r>
            <a:r>
              <a:rPr lang="ru-RU" sz="1600" i="1" dirty="0" err="1" smtClean="0"/>
              <a:t>Баракова</a:t>
            </a:r>
            <a:r>
              <a:rPr lang="ru-RU" sz="1600" i="1" dirty="0" smtClean="0"/>
              <a:t>.</a:t>
            </a:r>
            <a:endParaRPr lang="ru-RU"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 presetClass="entr" presetSubtype="5"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down)">
                                      <p:cBhvr>
                                        <p:cTn id="11" dur="2000"/>
                                        <p:tgtEl>
                                          <p:spTgt spid="2"/>
                                        </p:tgtEl>
                                      </p:cBhvr>
                                    </p:animEffect>
                                  </p:childTnLst>
                                </p:cTn>
                              </p:par>
                              <p:par>
                                <p:cTn id="12" presetID="5" presetClass="entr" presetSubtype="5"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dow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Текст 3"/>
          <p:cNvSpPr>
            <a:spLocks noGrp="1"/>
          </p:cNvSpPr>
          <p:nvPr>
            <p:ph type="body" sz="half" idx="2"/>
          </p:nvPr>
        </p:nvSpPr>
        <p:spPr>
          <a:xfrm>
            <a:off x="642910" y="1214439"/>
            <a:ext cx="3500462" cy="3214693"/>
          </a:xfrm>
        </p:spPr>
        <p:txBody>
          <a:bodyPr>
            <a:normAutofit fontScale="92500" lnSpcReduction="20000"/>
          </a:bodyPr>
          <a:lstStyle/>
          <a:p>
            <a:pPr eaLnBrk="1" hangingPunct="1"/>
            <a:r>
              <a:rPr lang="ru-RU" sz="2000" dirty="0" smtClean="0">
                <a:latin typeface="Monotype Corsiva" pitchFamily="66" charset="0"/>
              </a:rPr>
              <a:t>«Над озером тихим</a:t>
            </a:r>
          </a:p>
          <a:p>
            <a:pPr eaLnBrk="1" hangingPunct="1"/>
            <a:r>
              <a:rPr lang="ru-RU" sz="2000" dirty="0" smtClean="0">
                <a:latin typeface="Monotype Corsiva" pitchFamily="66" charset="0"/>
              </a:rPr>
              <a:t>С полфута размером</a:t>
            </a:r>
          </a:p>
          <a:p>
            <a:pPr eaLnBrk="1" hangingPunct="1"/>
            <a:r>
              <a:rPr lang="ru-RU" sz="2000" dirty="0" smtClean="0">
                <a:latin typeface="Monotype Corsiva" pitchFamily="66" charset="0"/>
              </a:rPr>
              <a:t>Высился лотоса цвет.</a:t>
            </a:r>
          </a:p>
          <a:p>
            <a:pPr eaLnBrk="1" hangingPunct="1"/>
            <a:r>
              <a:rPr lang="ru-RU" sz="2000" dirty="0" smtClean="0">
                <a:latin typeface="Monotype Corsiva" pitchFamily="66" charset="0"/>
              </a:rPr>
              <a:t>Он рос одиноко, </a:t>
            </a:r>
          </a:p>
          <a:p>
            <a:pPr eaLnBrk="1" hangingPunct="1"/>
            <a:r>
              <a:rPr lang="ru-RU" sz="2000" dirty="0" smtClean="0">
                <a:latin typeface="Monotype Corsiva" pitchFamily="66" charset="0"/>
              </a:rPr>
              <a:t>И ветер порывом</a:t>
            </a:r>
          </a:p>
          <a:p>
            <a:pPr eaLnBrk="1" hangingPunct="1"/>
            <a:r>
              <a:rPr lang="ru-RU" sz="2000" dirty="0" smtClean="0">
                <a:latin typeface="Monotype Corsiva" pitchFamily="66" charset="0"/>
              </a:rPr>
              <a:t>Отнёс его в сторону. </a:t>
            </a:r>
          </a:p>
          <a:p>
            <a:pPr eaLnBrk="1" hangingPunct="1"/>
            <a:r>
              <a:rPr lang="ru-RU" sz="2000" dirty="0" smtClean="0">
                <a:latin typeface="Monotype Corsiva" pitchFamily="66" charset="0"/>
              </a:rPr>
              <a:t>Нет боле цветка над водой.</a:t>
            </a:r>
          </a:p>
          <a:p>
            <a:pPr eaLnBrk="1" hangingPunct="1"/>
            <a:r>
              <a:rPr lang="ru-RU" sz="2000" dirty="0" smtClean="0">
                <a:latin typeface="Monotype Corsiva" pitchFamily="66" charset="0"/>
              </a:rPr>
              <a:t>Нашёл же рыбак его</a:t>
            </a:r>
          </a:p>
          <a:p>
            <a:pPr eaLnBrk="1" hangingPunct="1"/>
            <a:r>
              <a:rPr lang="ru-RU" sz="2000" dirty="0" smtClean="0">
                <a:latin typeface="Monotype Corsiva" pitchFamily="66" charset="0"/>
              </a:rPr>
              <a:t>Ранней весною</a:t>
            </a:r>
          </a:p>
          <a:p>
            <a:pPr eaLnBrk="1" hangingPunct="1"/>
            <a:r>
              <a:rPr lang="ru-RU" sz="2000" dirty="0" smtClean="0">
                <a:latin typeface="Monotype Corsiva" pitchFamily="66" charset="0"/>
              </a:rPr>
              <a:t>В двух футах от места, где рос.</a:t>
            </a:r>
          </a:p>
          <a:p>
            <a:pPr eaLnBrk="1" hangingPunct="1"/>
            <a:r>
              <a:rPr lang="ru-RU" sz="2000" dirty="0" smtClean="0">
                <a:latin typeface="Monotype Corsiva" pitchFamily="66" charset="0"/>
              </a:rPr>
              <a:t>Итак, предложу я вопрос:</a:t>
            </a:r>
          </a:p>
          <a:p>
            <a:pPr eaLnBrk="1" hangingPunct="1"/>
            <a:endParaRPr lang="ru-RU" sz="2000" dirty="0" smtClean="0">
              <a:latin typeface="Monotype Corsiva" pitchFamily="66" charset="0"/>
            </a:endParaRPr>
          </a:p>
          <a:p>
            <a:pPr eaLnBrk="1" hangingPunct="1"/>
            <a:r>
              <a:rPr lang="ru-RU" sz="2000" b="1" dirty="0" smtClean="0">
                <a:latin typeface="Monotype Corsiva" pitchFamily="66" charset="0"/>
              </a:rPr>
              <a:t>“Как озера вода здесь глубока?”</a:t>
            </a:r>
          </a:p>
        </p:txBody>
      </p:sp>
      <p:pic>
        <p:nvPicPr>
          <p:cNvPr id="70659" name="Рисунок 1" descr="C:\Documents and Settings\Сергей.BA5D79E89859413\Рабочий стол\ур 1.gif"/>
          <p:cNvPicPr>
            <a:picLocks noChangeAspect="1" noChangeArrowheads="1"/>
          </p:cNvPicPr>
          <p:nvPr/>
        </p:nvPicPr>
        <p:blipFill>
          <a:blip r:embed="rId2" cstate="print"/>
          <a:srcRect/>
          <a:stretch>
            <a:fillRect/>
          </a:stretch>
        </p:blipFill>
        <p:spPr bwMode="auto">
          <a:xfrm>
            <a:off x="5072066" y="1142984"/>
            <a:ext cx="2428893" cy="1857388"/>
          </a:xfrm>
          <a:prstGeom prst="rect">
            <a:avLst/>
          </a:prstGeom>
          <a:noFill/>
          <a:ln w="9525">
            <a:noFill/>
            <a:miter lim="800000"/>
            <a:headEnd/>
            <a:tailEnd/>
          </a:ln>
        </p:spPr>
      </p:pic>
      <p:sp>
        <p:nvSpPr>
          <p:cNvPr id="5" name="Прямоугольник 4"/>
          <p:cNvSpPr/>
          <p:nvPr/>
        </p:nvSpPr>
        <p:spPr>
          <a:xfrm>
            <a:off x="-331745" y="285728"/>
            <a:ext cx="9118588" cy="523220"/>
          </a:xfrm>
          <a:prstGeom prst="rect">
            <a:avLst/>
          </a:prstGeom>
          <a:noFill/>
        </p:spPr>
        <p:txBody>
          <a:bodyPr wrap="square">
            <a:spAutoFit/>
          </a:bodyPr>
          <a:lstStyle/>
          <a:p>
            <a:pPr algn="ctr">
              <a:defRPr/>
            </a:pPr>
            <a:r>
              <a:rPr lang="ru-RU" sz="2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Древнеиндийская задача</a:t>
            </a:r>
            <a:endPar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Прямоугольник 8"/>
          <p:cNvSpPr/>
          <p:nvPr/>
        </p:nvSpPr>
        <p:spPr>
          <a:xfrm>
            <a:off x="4071934" y="2714620"/>
            <a:ext cx="3857652" cy="4001095"/>
          </a:xfrm>
          <a:prstGeom prst="rect">
            <a:avLst/>
          </a:prstGeom>
        </p:spPr>
        <p:txBody>
          <a:bodyPr wrap="square">
            <a:spAutoFit/>
          </a:bodyPr>
          <a:lstStyle/>
          <a:p>
            <a:pPr>
              <a:defRPr/>
            </a:pPr>
            <a:endParaRPr lang="ru-RU" dirty="0" smtClean="0"/>
          </a:p>
          <a:p>
            <a:pPr algn="ctr">
              <a:defRPr/>
            </a:pPr>
            <a:r>
              <a:rPr lang="ru-RU" sz="2000" b="1" u="sng" dirty="0" smtClean="0">
                <a:latin typeface="Monotype Corsiva" pitchFamily="66" charset="0"/>
              </a:rPr>
              <a:t>Решение.</a:t>
            </a:r>
          </a:p>
          <a:p>
            <a:pPr>
              <a:defRPr/>
            </a:pPr>
            <a:r>
              <a:rPr lang="ru-RU" dirty="0" smtClean="0">
                <a:latin typeface="Monotype Corsiva" pitchFamily="66" charset="0"/>
              </a:rPr>
              <a:t> Выполним чертёж к задаче и обозначим глубину озера АС =Х, тогда </a:t>
            </a:r>
            <a:endParaRPr lang="en-US" dirty="0" smtClean="0">
              <a:latin typeface="Monotype Corsiva" pitchFamily="66" charset="0"/>
            </a:endParaRPr>
          </a:p>
          <a:p>
            <a:pPr>
              <a:defRPr/>
            </a:pPr>
            <a:r>
              <a:rPr lang="ru-RU" dirty="0" smtClean="0">
                <a:latin typeface="Monotype Corsiva" pitchFamily="66" charset="0"/>
              </a:rPr>
              <a:t>AD = AB = Х + 0,5 .</a:t>
            </a:r>
          </a:p>
          <a:p>
            <a:pPr>
              <a:defRPr/>
            </a:pPr>
            <a:r>
              <a:rPr lang="ru-RU" dirty="0" smtClean="0">
                <a:latin typeface="Monotype Corsiva" pitchFamily="66" charset="0"/>
              </a:rPr>
              <a:t>Из треугольника ACB по теореме Пифагора имеем AB</a:t>
            </a:r>
            <a:r>
              <a:rPr lang="ru-RU" baseline="30000" dirty="0" smtClean="0">
                <a:latin typeface="Monotype Corsiva" pitchFamily="66" charset="0"/>
              </a:rPr>
              <a:t>2</a:t>
            </a:r>
            <a:r>
              <a:rPr lang="ru-RU" dirty="0" smtClean="0">
                <a:latin typeface="Monotype Corsiva" pitchFamily="66" charset="0"/>
              </a:rPr>
              <a:t> – AC</a:t>
            </a:r>
            <a:r>
              <a:rPr lang="ru-RU" baseline="30000" dirty="0" smtClean="0">
                <a:latin typeface="Monotype Corsiva" pitchFamily="66" charset="0"/>
              </a:rPr>
              <a:t>2</a:t>
            </a:r>
            <a:r>
              <a:rPr lang="ru-RU" dirty="0" smtClean="0">
                <a:latin typeface="Monotype Corsiva" pitchFamily="66" charset="0"/>
              </a:rPr>
              <a:t> = BC</a:t>
            </a:r>
            <a:r>
              <a:rPr lang="ru-RU" baseline="30000" dirty="0" smtClean="0">
                <a:latin typeface="Monotype Corsiva" pitchFamily="66" charset="0"/>
              </a:rPr>
              <a:t>2</a:t>
            </a:r>
            <a:r>
              <a:rPr lang="ru-RU" dirty="0" smtClean="0">
                <a:latin typeface="Monotype Corsiva" pitchFamily="66" charset="0"/>
              </a:rPr>
              <a:t>,</a:t>
            </a:r>
          </a:p>
          <a:p>
            <a:pPr>
              <a:defRPr/>
            </a:pPr>
            <a:r>
              <a:rPr lang="ru-RU" dirty="0" smtClean="0">
                <a:latin typeface="Monotype Corsiva" pitchFamily="66" charset="0"/>
              </a:rPr>
              <a:t>(Х + 0,5)</a:t>
            </a:r>
            <a:r>
              <a:rPr lang="ru-RU" baseline="30000" dirty="0" smtClean="0">
                <a:latin typeface="Monotype Corsiva" pitchFamily="66" charset="0"/>
              </a:rPr>
              <a:t>2</a:t>
            </a:r>
            <a:r>
              <a:rPr lang="ru-RU" dirty="0" smtClean="0">
                <a:latin typeface="Monotype Corsiva" pitchFamily="66" charset="0"/>
              </a:rPr>
              <a:t> – Х</a:t>
            </a:r>
            <a:r>
              <a:rPr lang="ru-RU" baseline="30000" dirty="0" smtClean="0">
                <a:latin typeface="Monotype Corsiva" pitchFamily="66" charset="0"/>
              </a:rPr>
              <a:t>2</a:t>
            </a:r>
            <a:r>
              <a:rPr lang="ru-RU" dirty="0" smtClean="0">
                <a:latin typeface="Monotype Corsiva" pitchFamily="66" charset="0"/>
              </a:rPr>
              <a:t> = 2</a:t>
            </a:r>
            <a:r>
              <a:rPr lang="ru-RU" baseline="30000" dirty="0" smtClean="0">
                <a:latin typeface="Monotype Corsiva" pitchFamily="66" charset="0"/>
              </a:rPr>
              <a:t>2</a:t>
            </a:r>
            <a:r>
              <a:rPr lang="ru-RU" dirty="0" smtClean="0">
                <a:latin typeface="Monotype Corsiva" pitchFamily="66" charset="0"/>
              </a:rPr>
              <a:t> ,</a:t>
            </a:r>
          </a:p>
          <a:p>
            <a:pPr>
              <a:defRPr/>
            </a:pPr>
            <a:r>
              <a:rPr lang="ru-RU" dirty="0" smtClean="0">
                <a:latin typeface="Monotype Corsiva" pitchFamily="66" charset="0"/>
              </a:rPr>
              <a:t>Х</a:t>
            </a:r>
            <a:r>
              <a:rPr lang="ru-RU" baseline="30000" dirty="0" smtClean="0">
                <a:latin typeface="Monotype Corsiva" pitchFamily="66" charset="0"/>
              </a:rPr>
              <a:t>2</a:t>
            </a:r>
            <a:r>
              <a:rPr lang="ru-RU" dirty="0" smtClean="0">
                <a:latin typeface="Monotype Corsiva" pitchFamily="66" charset="0"/>
              </a:rPr>
              <a:t> + Х + 0,25 – Х</a:t>
            </a:r>
            <a:r>
              <a:rPr lang="ru-RU" baseline="30000" dirty="0" smtClean="0">
                <a:latin typeface="Monotype Corsiva" pitchFamily="66" charset="0"/>
              </a:rPr>
              <a:t>2</a:t>
            </a:r>
            <a:r>
              <a:rPr lang="ru-RU" dirty="0" smtClean="0">
                <a:latin typeface="Monotype Corsiva" pitchFamily="66" charset="0"/>
              </a:rPr>
              <a:t> = 4,</a:t>
            </a:r>
          </a:p>
          <a:p>
            <a:pPr>
              <a:defRPr/>
            </a:pPr>
            <a:r>
              <a:rPr lang="ru-RU" dirty="0" smtClean="0">
                <a:latin typeface="Monotype Corsiva" pitchFamily="66" charset="0"/>
              </a:rPr>
              <a:t>Х = 3,75.</a:t>
            </a:r>
          </a:p>
          <a:p>
            <a:pPr>
              <a:defRPr/>
            </a:pPr>
            <a:r>
              <a:rPr lang="ru-RU" dirty="0" smtClean="0">
                <a:latin typeface="Monotype Corsiva" pitchFamily="66" charset="0"/>
              </a:rPr>
              <a:t>Таким образом, глубина озера составляет 3,75 фута.</a:t>
            </a:r>
          </a:p>
          <a:p>
            <a:pPr>
              <a:defRPr/>
            </a:pPr>
            <a:r>
              <a:rPr lang="ru-RU" dirty="0" smtClean="0">
                <a:latin typeface="Monotype Corsiva" pitchFamily="66" charset="0"/>
              </a:rPr>
              <a:t>3, 75 • 0,3 = 1,125 (м)  </a:t>
            </a:r>
          </a:p>
          <a:p>
            <a:pPr>
              <a:defRPr/>
            </a:pPr>
            <a:r>
              <a:rPr lang="ru-RU" b="1" u="sng" dirty="0" smtClean="0">
                <a:latin typeface="Monotype Corsiva" pitchFamily="66" charset="0"/>
              </a:rPr>
              <a:t>Ответ: </a:t>
            </a:r>
            <a:r>
              <a:rPr lang="ru-RU" dirty="0" smtClean="0">
                <a:latin typeface="Monotype Corsiva" pitchFamily="66" charset="0"/>
              </a:rPr>
              <a:t>3,75 фута или 1, 125 м. </a:t>
            </a:r>
            <a:endParaRPr lang="ru-RU" dirty="0">
              <a:latin typeface="Monotype Corsiva" pitchFamily="66" charset="0"/>
            </a:endParaRPr>
          </a:p>
        </p:txBody>
      </p:sp>
      <p:sp>
        <p:nvSpPr>
          <p:cNvPr id="10" name="Прямоугольник 9"/>
          <p:cNvSpPr/>
          <p:nvPr/>
        </p:nvSpPr>
        <p:spPr>
          <a:xfrm>
            <a:off x="571472" y="4714884"/>
            <a:ext cx="3357586" cy="1200329"/>
          </a:xfrm>
          <a:prstGeom prst="rect">
            <a:avLst/>
          </a:prstGeom>
        </p:spPr>
        <p:txBody>
          <a:bodyPr wrap="square">
            <a:spAutoFit/>
          </a:bodyPr>
          <a:lstStyle/>
          <a:p>
            <a:r>
              <a:rPr lang="ru-RU" b="1" dirty="0" smtClean="0">
                <a:solidFill>
                  <a:schemeClr val="accent6">
                    <a:lumMod val="60000"/>
                    <a:lumOff val="40000"/>
                  </a:schemeClr>
                </a:solidFill>
              </a:rPr>
              <a:t>Какова глубина в современных единицах</a:t>
            </a:r>
            <a:br>
              <a:rPr lang="ru-RU" b="1" dirty="0" smtClean="0">
                <a:solidFill>
                  <a:schemeClr val="accent6">
                    <a:lumMod val="60000"/>
                    <a:lumOff val="40000"/>
                  </a:schemeClr>
                </a:solidFill>
              </a:rPr>
            </a:br>
            <a:r>
              <a:rPr lang="ru-RU" b="1" dirty="0" smtClean="0">
                <a:solidFill>
                  <a:schemeClr val="accent6">
                    <a:lumMod val="60000"/>
                    <a:lumOff val="40000"/>
                  </a:schemeClr>
                </a:solidFill>
              </a:rPr>
              <a:t>длины (1 фут приближённо</a:t>
            </a:r>
            <a:br>
              <a:rPr lang="ru-RU" b="1" dirty="0" smtClean="0">
                <a:solidFill>
                  <a:schemeClr val="accent6">
                    <a:lumMod val="60000"/>
                    <a:lumOff val="40000"/>
                  </a:schemeClr>
                </a:solidFill>
              </a:rPr>
            </a:br>
            <a:r>
              <a:rPr lang="ru-RU" b="1" dirty="0" smtClean="0">
                <a:solidFill>
                  <a:schemeClr val="accent6">
                    <a:lumMod val="60000"/>
                    <a:lumOff val="40000"/>
                  </a:schemeClr>
                </a:solidFill>
              </a:rPr>
              <a:t>равен 0,3 м) ? </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0"/>
                                        <p:tgtEl>
                                          <p:spTgt spid="5"/>
                                        </p:tgtEl>
                                      </p:cBhvr>
                                    </p:animEffect>
                                  </p:childTnLst>
                                </p:cTn>
                              </p:par>
                            </p:childTnLst>
                          </p:cTn>
                        </p:par>
                        <p:par>
                          <p:cTn id="8" fill="hold">
                            <p:stCondLst>
                              <p:cond delay="3000"/>
                            </p:stCondLst>
                            <p:childTnLst>
                              <p:par>
                                <p:cTn id="9" presetID="2" presetClass="entr" presetSubtype="12" fill="hold" grpId="0" nodeType="afterEffect">
                                  <p:stCondLst>
                                    <p:cond delay="0"/>
                                  </p:stCondLst>
                                  <p:childTnLst>
                                    <p:set>
                                      <p:cBhvr>
                                        <p:cTn id="10" dur="1" fill="hold">
                                          <p:stCondLst>
                                            <p:cond delay="0"/>
                                          </p:stCondLst>
                                        </p:cTn>
                                        <p:tgtEl>
                                          <p:spTgt spid="70658">
                                            <p:txEl>
                                              <p:pRg st="0" end="0"/>
                                            </p:txEl>
                                          </p:spTgt>
                                        </p:tgtEl>
                                        <p:attrNameLst>
                                          <p:attrName>style.visibility</p:attrName>
                                        </p:attrNameLst>
                                      </p:cBhvr>
                                      <p:to>
                                        <p:strVal val="visible"/>
                                      </p:to>
                                    </p:set>
                                    <p:anim calcmode="lin" valueType="num">
                                      <p:cBhvr additive="base">
                                        <p:cTn id="11" dur="2000" fill="hold"/>
                                        <p:tgtEl>
                                          <p:spTgt spid="70658">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7065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70658">
                                            <p:txEl>
                                              <p:pRg st="1" end="1"/>
                                            </p:txEl>
                                          </p:spTgt>
                                        </p:tgtEl>
                                        <p:attrNameLst>
                                          <p:attrName>style.visibility</p:attrName>
                                        </p:attrNameLst>
                                      </p:cBhvr>
                                      <p:to>
                                        <p:strVal val="visible"/>
                                      </p:to>
                                    </p:set>
                                    <p:anim calcmode="lin" valueType="num">
                                      <p:cBhvr additive="base">
                                        <p:cTn id="15" dur="2000" fill="hold"/>
                                        <p:tgtEl>
                                          <p:spTgt spid="70658">
                                            <p:txEl>
                                              <p:pRg st="1" end="1"/>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7065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70658">
                                            <p:txEl>
                                              <p:pRg st="2" end="2"/>
                                            </p:txEl>
                                          </p:spTgt>
                                        </p:tgtEl>
                                        <p:attrNameLst>
                                          <p:attrName>style.visibility</p:attrName>
                                        </p:attrNameLst>
                                      </p:cBhvr>
                                      <p:to>
                                        <p:strVal val="visible"/>
                                      </p:to>
                                    </p:set>
                                    <p:anim calcmode="lin" valueType="num">
                                      <p:cBhvr additive="base">
                                        <p:cTn id="19" dur="2000" fill="hold"/>
                                        <p:tgtEl>
                                          <p:spTgt spid="70658">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065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70658">
                                            <p:txEl>
                                              <p:pRg st="3" end="3"/>
                                            </p:txEl>
                                          </p:spTgt>
                                        </p:tgtEl>
                                        <p:attrNameLst>
                                          <p:attrName>style.visibility</p:attrName>
                                        </p:attrNameLst>
                                      </p:cBhvr>
                                      <p:to>
                                        <p:strVal val="visible"/>
                                      </p:to>
                                    </p:set>
                                    <p:anim calcmode="lin" valueType="num">
                                      <p:cBhvr additive="base">
                                        <p:cTn id="23" dur="2000" fill="hold"/>
                                        <p:tgtEl>
                                          <p:spTgt spid="70658">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7065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70658">
                                            <p:txEl>
                                              <p:pRg st="4" end="4"/>
                                            </p:txEl>
                                          </p:spTgt>
                                        </p:tgtEl>
                                        <p:attrNameLst>
                                          <p:attrName>style.visibility</p:attrName>
                                        </p:attrNameLst>
                                      </p:cBhvr>
                                      <p:to>
                                        <p:strVal val="visible"/>
                                      </p:to>
                                    </p:set>
                                    <p:anim calcmode="lin" valueType="num">
                                      <p:cBhvr additive="base">
                                        <p:cTn id="27" dur="2000" fill="hold"/>
                                        <p:tgtEl>
                                          <p:spTgt spid="70658">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7065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70658">
                                            <p:txEl>
                                              <p:pRg st="5" end="5"/>
                                            </p:txEl>
                                          </p:spTgt>
                                        </p:tgtEl>
                                        <p:attrNameLst>
                                          <p:attrName>style.visibility</p:attrName>
                                        </p:attrNameLst>
                                      </p:cBhvr>
                                      <p:to>
                                        <p:strVal val="visible"/>
                                      </p:to>
                                    </p:set>
                                    <p:anim calcmode="lin" valueType="num">
                                      <p:cBhvr additive="base">
                                        <p:cTn id="31" dur="2000" fill="hold"/>
                                        <p:tgtEl>
                                          <p:spTgt spid="70658">
                                            <p:txEl>
                                              <p:pRg st="5" end="5"/>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7065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70658">
                                            <p:txEl>
                                              <p:pRg st="6" end="6"/>
                                            </p:txEl>
                                          </p:spTgt>
                                        </p:tgtEl>
                                        <p:attrNameLst>
                                          <p:attrName>style.visibility</p:attrName>
                                        </p:attrNameLst>
                                      </p:cBhvr>
                                      <p:to>
                                        <p:strVal val="visible"/>
                                      </p:to>
                                    </p:set>
                                    <p:anim calcmode="lin" valueType="num">
                                      <p:cBhvr additive="base">
                                        <p:cTn id="35" dur="2000" fill="hold"/>
                                        <p:tgtEl>
                                          <p:spTgt spid="70658">
                                            <p:txEl>
                                              <p:pRg st="6" end="6"/>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7065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70658">
                                            <p:txEl>
                                              <p:pRg st="7" end="7"/>
                                            </p:txEl>
                                          </p:spTgt>
                                        </p:tgtEl>
                                        <p:attrNameLst>
                                          <p:attrName>style.visibility</p:attrName>
                                        </p:attrNameLst>
                                      </p:cBhvr>
                                      <p:to>
                                        <p:strVal val="visible"/>
                                      </p:to>
                                    </p:set>
                                    <p:anim calcmode="lin" valueType="num">
                                      <p:cBhvr additive="base">
                                        <p:cTn id="39" dur="2000" fill="hold"/>
                                        <p:tgtEl>
                                          <p:spTgt spid="70658">
                                            <p:txEl>
                                              <p:pRg st="7" end="7"/>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70658">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70658">
                                            <p:txEl>
                                              <p:pRg st="8" end="8"/>
                                            </p:txEl>
                                          </p:spTgt>
                                        </p:tgtEl>
                                        <p:attrNameLst>
                                          <p:attrName>style.visibility</p:attrName>
                                        </p:attrNameLst>
                                      </p:cBhvr>
                                      <p:to>
                                        <p:strVal val="visible"/>
                                      </p:to>
                                    </p:set>
                                    <p:anim calcmode="lin" valueType="num">
                                      <p:cBhvr additive="base">
                                        <p:cTn id="43" dur="2000" fill="hold"/>
                                        <p:tgtEl>
                                          <p:spTgt spid="70658">
                                            <p:txEl>
                                              <p:pRg st="8" end="8"/>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70658">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70658">
                                            <p:txEl>
                                              <p:pRg st="9" end="9"/>
                                            </p:txEl>
                                          </p:spTgt>
                                        </p:tgtEl>
                                        <p:attrNameLst>
                                          <p:attrName>style.visibility</p:attrName>
                                        </p:attrNameLst>
                                      </p:cBhvr>
                                      <p:to>
                                        <p:strVal val="visible"/>
                                      </p:to>
                                    </p:set>
                                    <p:anim calcmode="lin" valueType="num">
                                      <p:cBhvr additive="base">
                                        <p:cTn id="47" dur="2000" fill="hold"/>
                                        <p:tgtEl>
                                          <p:spTgt spid="70658">
                                            <p:txEl>
                                              <p:pRg st="9" end="9"/>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70658">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70658">
                                            <p:txEl>
                                              <p:pRg st="10" end="10"/>
                                            </p:txEl>
                                          </p:spTgt>
                                        </p:tgtEl>
                                        <p:attrNameLst>
                                          <p:attrName>style.visibility</p:attrName>
                                        </p:attrNameLst>
                                      </p:cBhvr>
                                      <p:to>
                                        <p:strVal val="visible"/>
                                      </p:to>
                                    </p:set>
                                    <p:anim calcmode="lin" valueType="num">
                                      <p:cBhvr additive="base">
                                        <p:cTn id="51" dur="2000" fill="hold"/>
                                        <p:tgtEl>
                                          <p:spTgt spid="70658">
                                            <p:txEl>
                                              <p:pRg st="10" end="10"/>
                                            </p:txEl>
                                          </p:spTgt>
                                        </p:tgtEl>
                                        <p:attrNameLst>
                                          <p:attrName>ppt_x</p:attrName>
                                        </p:attrNameLst>
                                      </p:cBhvr>
                                      <p:tavLst>
                                        <p:tav tm="0">
                                          <p:val>
                                            <p:strVal val="0-#ppt_w/2"/>
                                          </p:val>
                                        </p:tav>
                                        <p:tav tm="100000">
                                          <p:val>
                                            <p:strVal val="#ppt_x"/>
                                          </p:val>
                                        </p:tav>
                                      </p:tavLst>
                                    </p:anim>
                                    <p:anim calcmode="lin" valueType="num">
                                      <p:cBhvr additive="base">
                                        <p:cTn id="52" dur="2000" fill="hold"/>
                                        <p:tgtEl>
                                          <p:spTgt spid="70658">
                                            <p:txEl>
                                              <p:pRg st="10" end="1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12" fill="hold" grpId="0" nodeType="afterEffect">
                                  <p:stCondLst>
                                    <p:cond delay="0"/>
                                  </p:stCondLst>
                                  <p:childTnLst>
                                    <p:set>
                                      <p:cBhvr>
                                        <p:cTn id="55" dur="1" fill="hold">
                                          <p:stCondLst>
                                            <p:cond delay="0"/>
                                          </p:stCondLst>
                                        </p:cTn>
                                        <p:tgtEl>
                                          <p:spTgt spid="70658">
                                            <p:txEl>
                                              <p:pRg st="12" end="12"/>
                                            </p:txEl>
                                          </p:spTgt>
                                        </p:tgtEl>
                                        <p:attrNameLst>
                                          <p:attrName>style.visibility</p:attrName>
                                        </p:attrNameLst>
                                      </p:cBhvr>
                                      <p:to>
                                        <p:strVal val="visible"/>
                                      </p:to>
                                    </p:set>
                                    <p:anim calcmode="lin" valueType="num">
                                      <p:cBhvr additive="base">
                                        <p:cTn id="56" dur="2000" fill="hold"/>
                                        <p:tgtEl>
                                          <p:spTgt spid="70658">
                                            <p:txEl>
                                              <p:pRg st="12" end="12"/>
                                            </p:txEl>
                                          </p:spTgt>
                                        </p:tgtEl>
                                        <p:attrNameLst>
                                          <p:attrName>ppt_x</p:attrName>
                                        </p:attrNameLst>
                                      </p:cBhvr>
                                      <p:tavLst>
                                        <p:tav tm="0">
                                          <p:val>
                                            <p:strVal val="0-#ppt_w/2"/>
                                          </p:val>
                                        </p:tav>
                                        <p:tav tm="100000">
                                          <p:val>
                                            <p:strVal val="#ppt_x"/>
                                          </p:val>
                                        </p:tav>
                                      </p:tavLst>
                                    </p:anim>
                                    <p:anim calcmode="lin" valueType="num">
                                      <p:cBhvr additive="base">
                                        <p:cTn id="57" dur="2000" fill="hold"/>
                                        <p:tgtEl>
                                          <p:spTgt spid="70658">
                                            <p:txEl>
                                              <p:pRg st="12" end="12"/>
                                            </p:txEl>
                                          </p:spTgt>
                                        </p:tgtEl>
                                        <p:attrNameLst>
                                          <p:attrName>ppt_y</p:attrName>
                                        </p:attrNameLst>
                                      </p:cBhvr>
                                      <p:tavLst>
                                        <p:tav tm="0">
                                          <p:val>
                                            <p:strVal val="1+#ppt_h/2"/>
                                          </p:val>
                                        </p:tav>
                                        <p:tav tm="100000">
                                          <p:val>
                                            <p:strVal val="#ppt_y"/>
                                          </p:val>
                                        </p:tav>
                                      </p:tavLst>
                                    </p:anim>
                                  </p:childTnLst>
                                </p:cTn>
                              </p:par>
                              <p:par>
                                <p:cTn id="58" presetID="8" presetClass="entr" presetSubtype="32" fill="hold" nodeType="withEffect">
                                  <p:stCondLst>
                                    <p:cond delay="0"/>
                                  </p:stCondLst>
                                  <p:childTnLst>
                                    <p:set>
                                      <p:cBhvr>
                                        <p:cTn id="59" dur="1" fill="hold">
                                          <p:stCondLst>
                                            <p:cond delay="0"/>
                                          </p:stCondLst>
                                        </p:cTn>
                                        <p:tgtEl>
                                          <p:spTgt spid="70659"/>
                                        </p:tgtEl>
                                        <p:attrNameLst>
                                          <p:attrName>style.visibility</p:attrName>
                                        </p:attrNameLst>
                                      </p:cBhvr>
                                      <p:to>
                                        <p:strVal val="visible"/>
                                      </p:to>
                                    </p:set>
                                    <p:animEffect transition="in" filter="diamond(out)">
                                      <p:cBhvr>
                                        <p:cTn id="60" dur="2000"/>
                                        <p:tgtEl>
                                          <p:spTgt spid="70659"/>
                                        </p:tgtEl>
                                      </p:cBhvr>
                                    </p:animEffect>
                                  </p:childTnLst>
                                </p:cTn>
                              </p:par>
                            </p:childTnLst>
                          </p:cTn>
                        </p:par>
                        <p:par>
                          <p:cTn id="61" fill="hold">
                            <p:stCondLst>
                              <p:cond delay="7000"/>
                            </p:stCondLst>
                            <p:childTnLst>
                              <p:par>
                                <p:cTn id="62" presetID="8" presetClass="entr" presetSubtype="32"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diamond(out)">
                                      <p:cBhvr>
                                        <p:cTn id="64" dur="2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checkerboard(across)">
                                      <p:cBhvr>
                                        <p:cTn id="69" dur="20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1"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uiExpand="1" build="p"/>
      <p:bldP spid="5" grpId="0"/>
      <p:bldP spid="5" grpId="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785794"/>
            <a:ext cx="6786610" cy="4401205"/>
          </a:xfrm>
          <a:prstGeom prst="rect">
            <a:avLst/>
          </a:prstGeom>
          <a:noFill/>
        </p:spPr>
        <p:txBody>
          <a:bodyPr wrap="square" rtlCol="0">
            <a:spAutoFit/>
          </a:bodyPr>
          <a:lstStyle/>
          <a:p>
            <a:r>
              <a:rPr lang="ru-RU" sz="2800" dirty="0" smtClean="0"/>
              <a:t>   Содержание</a:t>
            </a:r>
            <a:r>
              <a:rPr lang="ru-RU" sz="2800" i="1" dirty="0" smtClean="0"/>
              <a:t>:                              </a:t>
            </a:r>
          </a:p>
          <a:p>
            <a:endParaRPr lang="ru-RU" sz="2800" i="1" dirty="0" smtClean="0"/>
          </a:p>
          <a:p>
            <a:r>
              <a:rPr lang="ru-RU" sz="2800" i="1" dirty="0" smtClean="0"/>
              <a:t>•  Жизнь замечательных людей</a:t>
            </a:r>
          </a:p>
          <a:p>
            <a:endParaRPr lang="ru-RU" sz="2800" i="1" dirty="0" smtClean="0"/>
          </a:p>
          <a:p>
            <a:r>
              <a:rPr lang="ru-RU" sz="2800" i="1" dirty="0" smtClean="0"/>
              <a:t>•  Из истории открытий </a:t>
            </a:r>
          </a:p>
          <a:p>
            <a:r>
              <a:rPr lang="ru-RU" sz="2800" i="1" dirty="0" smtClean="0"/>
              <a:t>   (старинные задачи)</a:t>
            </a:r>
          </a:p>
          <a:p>
            <a:endParaRPr lang="ru-RU" sz="2800" i="1" dirty="0" smtClean="0"/>
          </a:p>
          <a:p>
            <a:r>
              <a:rPr lang="ru-RU" sz="2800" i="1" dirty="0" smtClean="0"/>
              <a:t>•  Применение открытий</a:t>
            </a:r>
          </a:p>
          <a:p>
            <a:r>
              <a:rPr lang="ru-RU" sz="2800" i="1" dirty="0" smtClean="0"/>
              <a:t> </a:t>
            </a:r>
          </a:p>
          <a:p>
            <a:r>
              <a:rPr lang="ru-RU" sz="2800" i="1" dirty="0" smtClean="0"/>
              <a:t>•  Занимательные задачи</a:t>
            </a:r>
            <a:endParaRPr lang="ru-RU" sz="2800" i="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142852"/>
            <a:ext cx="4357702" cy="1015663"/>
          </a:xfrm>
          <a:prstGeom prst="rect">
            <a:avLst/>
          </a:prstGeom>
        </p:spPr>
        <p:txBody>
          <a:bodyPr wrap="square">
            <a:spAutoFit/>
          </a:bodyPr>
          <a:lstStyle/>
          <a:p>
            <a:pPr algn="ctr">
              <a:defRPr/>
            </a:pP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Задача индийского </a:t>
            </a:r>
          </a:p>
          <a:p>
            <a:pPr algn="ctr">
              <a:defRPr/>
            </a:pP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математика XII в. </a:t>
            </a:r>
            <a:r>
              <a:rPr lang="ru-RU" sz="2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Бхаскары</a:t>
            </a:r>
            <a:r>
              <a:rPr lang="ru-RU"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571472" y="1000108"/>
            <a:ext cx="4572000" cy="3139321"/>
          </a:xfrm>
          <a:prstGeom prst="rect">
            <a:avLst/>
          </a:prstGeom>
        </p:spPr>
        <p:txBody>
          <a:bodyPr>
            <a:spAutoFit/>
          </a:bodyPr>
          <a:lstStyle/>
          <a:p>
            <a:r>
              <a:rPr lang="ru-RU" dirty="0" smtClean="0">
                <a:latin typeface="Monotype Corsiva" pitchFamily="66" charset="0"/>
              </a:rPr>
              <a:t>«На берегу реки рос тополь одинокий. </a:t>
            </a:r>
          </a:p>
          <a:p>
            <a:r>
              <a:rPr lang="ru-RU" dirty="0" smtClean="0">
                <a:latin typeface="Monotype Corsiva" pitchFamily="66" charset="0"/>
              </a:rPr>
              <a:t>Вдруг ветра порыв его ствол надломал. </a:t>
            </a:r>
          </a:p>
          <a:p>
            <a:r>
              <a:rPr lang="ru-RU" dirty="0" smtClean="0">
                <a:latin typeface="Monotype Corsiva" pitchFamily="66" charset="0"/>
              </a:rPr>
              <a:t>Бедный тополь упал. </a:t>
            </a:r>
          </a:p>
          <a:p>
            <a:r>
              <a:rPr lang="ru-RU" dirty="0" smtClean="0">
                <a:latin typeface="Monotype Corsiva" pitchFamily="66" charset="0"/>
              </a:rPr>
              <a:t>И угол прямой с теченьем реки его ствол составлял. </a:t>
            </a:r>
          </a:p>
          <a:p>
            <a:r>
              <a:rPr lang="ru-RU" dirty="0" smtClean="0">
                <a:latin typeface="Monotype Corsiva" pitchFamily="66" charset="0"/>
              </a:rPr>
              <a:t>Запомни теперь, что в том месте река в четыре лишь фута была широка. </a:t>
            </a:r>
          </a:p>
          <a:p>
            <a:r>
              <a:rPr lang="ru-RU" dirty="0" smtClean="0">
                <a:latin typeface="Monotype Corsiva" pitchFamily="66" charset="0"/>
              </a:rPr>
              <a:t>Верхушка склонилась у края реки, осталось три фута всего от ствола. </a:t>
            </a:r>
          </a:p>
          <a:p>
            <a:r>
              <a:rPr lang="ru-RU" dirty="0" smtClean="0">
                <a:latin typeface="Monotype Corsiva" pitchFamily="66" charset="0"/>
              </a:rPr>
              <a:t>Прошу тебя, скоро теперь мне скажи: </a:t>
            </a:r>
          </a:p>
          <a:p>
            <a:r>
              <a:rPr lang="ru-RU" dirty="0" smtClean="0">
                <a:latin typeface="Monotype Corsiva" pitchFamily="66" charset="0"/>
              </a:rPr>
              <a:t>у тополя как велика высота?» </a:t>
            </a:r>
            <a:endParaRPr lang="ru-RU" dirty="0"/>
          </a:p>
        </p:txBody>
      </p:sp>
      <p:pic>
        <p:nvPicPr>
          <p:cNvPr id="6" name="Рисунок 1" descr="C:\Documents and Settings\Сергей.BA5D79E89859413\Рабочий стол\snap0051.jpg"/>
          <p:cNvPicPr>
            <a:picLocks noChangeAspect="1" noChangeArrowheads="1"/>
          </p:cNvPicPr>
          <p:nvPr/>
        </p:nvPicPr>
        <p:blipFill>
          <a:blip r:embed="rId2" cstate="print"/>
          <a:srcRect/>
          <a:stretch>
            <a:fillRect/>
          </a:stretch>
        </p:blipFill>
        <p:spPr bwMode="auto">
          <a:xfrm>
            <a:off x="5143504" y="928670"/>
            <a:ext cx="2500330" cy="2928958"/>
          </a:xfrm>
          <a:prstGeom prst="rect">
            <a:avLst/>
          </a:prstGeom>
          <a:noFill/>
          <a:ln w="9525">
            <a:noFill/>
            <a:miter lim="800000"/>
            <a:headEnd/>
            <a:tailEnd/>
          </a:ln>
        </p:spPr>
      </p:pic>
      <p:sp>
        <p:nvSpPr>
          <p:cNvPr id="7" name="Прямоугольник 6"/>
          <p:cNvSpPr/>
          <p:nvPr/>
        </p:nvSpPr>
        <p:spPr>
          <a:xfrm>
            <a:off x="2286000" y="4000504"/>
            <a:ext cx="4572000" cy="2308324"/>
          </a:xfrm>
          <a:prstGeom prst="rect">
            <a:avLst/>
          </a:prstGeom>
        </p:spPr>
        <p:txBody>
          <a:bodyPr wrap="square">
            <a:spAutoFit/>
          </a:bodyPr>
          <a:lstStyle/>
          <a:p>
            <a:pPr algn="ctr"/>
            <a:r>
              <a:rPr lang="ru-RU" b="1" u="sng" dirty="0" smtClean="0">
                <a:latin typeface="Monotype Corsiva" pitchFamily="66" charset="0"/>
              </a:rPr>
              <a:t>Решение.</a:t>
            </a:r>
          </a:p>
          <a:p>
            <a:r>
              <a:rPr lang="ru-RU" dirty="0" smtClean="0">
                <a:latin typeface="Monotype Corsiva" pitchFamily="66" charset="0"/>
              </a:rPr>
              <a:t> </a:t>
            </a:r>
          </a:p>
          <a:p>
            <a:pPr algn="ctr"/>
            <a:r>
              <a:rPr lang="ru-RU" dirty="0" smtClean="0">
                <a:latin typeface="Monotype Corsiva" pitchFamily="66" charset="0"/>
              </a:rPr>
              <a:t>Пусть </a:t>
            </a:r>
            <a:r>
              <a:rPr lang="en-US" dirty="0" smtClean="0">
                <a:latin typeface="Monotype Corsiva" pitchFamily="66" charset="0"/>
              </a:rPr>
              <a:t>CD</a:t>
            </a:r>
            <a:r>
              <a:rPr lang="ru-RU" dirty="0" smtClean="0">
                <a:latin typeface="Monotype Corsiva" pitchFamily="66" charset="0"/>
              </a:rPr>
              <a:t> – высота ствола.</a:t>
            </a:r>
          </a:p>
          <a:p>
            <a:pPr algn="ctr"/>
            <a:r>
              <a:rPr lang="en-US" dirty="0" smtClean="0">
                <a:latin typeface="Monotype Corsiva" pitchFamily="66" charset="0"/>
              </a:rPr>
              <a:t>BD </a:t>
            </a:r>
            <a:r>
              <a:rPr lang="ru-RU" dirty="0" smtClean="0">
                <a:latin typeface="Monotype Corsiva" pitchFamily="66" charset="0"/>
              </a:rPr>
              <a:t>= АВ</a:t>
            </a:r>
          </a:p>
          <a:p>
            <a:pPr algn="ctr"/>
            <a:r>
              <a:rPr lang="ru-RU" dirty="0" smtClean="0">
                <a:latin typeface="Monotype Corsiva" pitchFamily="66" charset="0"/>
              </a:rPr>
              <a:t>По теореме Пифагора имеем      АВ </a:t>
            </a:r>
            <a:r>
              <a:rPr lang="en-US" dirty="0" smtClean="0">
                <a:latin typeface="Monotype Corsiva" pitchFamily="66" charset="0"/>
              </a:rPr>
              <a:t>= 5 .</a:t>
            </a:r>
            <a:endParaRPr lang="ru-RU" dirty="0" smtClean="0">
              <a:latin typeface="Monotype Corsiva" pitchFamily="66" charset="0"/>
            </a:endParaRPr>
          </a:p>
          <a:p>
            <a:pPr algn="ctr"/>
            <a:r>
              <a:rPr lang="en-US" dirty="0" smtClean="0">
                <a:latin typeface="Monotype Corsiva" pitchFamily="66" charset="0"/>
              </a:rPr>
              <a:t>CD = CB + BD, </a:t>
            </a:r>
            <a:endParaRPr lang="ru-RU" dirty="0" smtClean="0">
              <a:latin typeface="Monotype Corsiva" pitchFamily="66" charset="0"/>
            </a:endParaRPr>
          </a:p>
          <a:p>
            <a:pPr algn="ctr"/>
            <a:r>
              <a:rPr lang="en-US" dirty="0" smtClean="0">
                <a:latin typeface="Monotype Corsiva" pitchFamily="66" charset="0"/>
              </a:rPr>
              <a:t>CD = 3 + 5 =8.</a:t>
            </a:r>
            <a:endParaRPr lang="ru-RU" dirty="0" smtClean="0">
              <a:latin typeface="Monotype Corsiva" pitchFamily="66" charset="0"/>
            </a:endParaRPr>
          </a:p>
          <a:p>
            <a:pPr algn="ctr"/>
            <a:r>
              <a:rPr lang="ru-RU" b="1" u="sng" dirty="0" smtClean="0">
                <a:latin typeface="Monotype Corsiva" pitchFamily="66" charset="0"/>
              </a:rPr>
              <a:t>Ответ: </a:t>
            </a:r>
            <a:r>
              <a:rPr lang="ru-RU" dirty="0" smtClean="0">
                <a:latin typeface="Monotype Corsiva" pitchFamily="66" charset="0"/>
              </a:rPr>
              <a:t>8 футов.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0-#ppt_w/2"/>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par>
                                <p:cTn id="14" presetID="8" presetClass="entr" presetSubtype="3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out)">
                                      <p:cBhvr>
                                        <p:cTn id="16" dur="2000"/>
                                        <p:tgtEl>
                                          <p:spTgt spid="6"/>
                                        </p:tgtEl>
                                      </p:cBhvr>
                                    </p:animEffect>
                                  </p:childTnLst>
                                </p:cTn>
                              </p:par>
                            </p:childTnLst>
                          </p:cTn>
                        </p:par>
                        <p:par>
                          <p:cTn id="17" fill="hold">
                            <p:stCondLst>
                              <p:cond delay="4000"/>
                            </p:stCondLst>
                            <p:childTnLst>
                              <p:par>
                                <p:cTn id="18" presetID="5"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ntere38"/>
          <p:cNvPicPr>
            <a:picLocks noChangeAspect="1" noChangeArrowheads="1"/>
          </p:cNvPicPr>
          <p:nvPr/>
        </p:nvPicPr>
        <p:blipFill>
          <a:blip r:embed="rId2" cstate="print"/>
          <a:srcRect/>
          <a:stretch>
            <a:fillRect/>
          </a:stretch>
        </p:blipFill>
        <p:spPr bwMode="auto">
          <a:xfrm>
            <a:off x="285750" y="2357438"/>
            <a:ext cx="2714625" cy="2849562"/>
          </a:xfrm>
          <a:prstGeom prst="rect">
            <a:avLst/>
          </a:prstGeom>
          <a:noFill/>
          <a:ln w="9525">
            <a:noFill/>
            <a:miter lim="800000"/>
            <a:headEnd/>
            <a:tailEnd/>
          </a:ln>
        </p:spPr>
      </p:pic>
      <p:sp>
        <p:nvSpPr>
          <p:cNvPr id="7" name="Содержимое 6"/>
          <p:cNvSpPr>
            <a:spLocks noGrp="1"/>
          </p:cNvSpPr>
          <p:nvPr>
            <p:ph idx="1"/>
          </p:nvPr>
        </p:nvSpPr>
        <p:spPr>
          <a:xfrm>
            <a:off x="2786063" y="857250"/>
            <a:ext cx="5214961" cy="3857634"/>
          </a:xfrm>
        </p:spPr>
        <p:txBody>
          <a:bodyPr/>
          <a:lstStyle/>
          <a:p>
            <a:pPr algn="just" eaLnBrk="1" hangingPunct="1">
              <a:buFontTx/>
              <a:buNone/>
            </a:pPr>
            <a:r>
              <a:rPr lang="ru-RU" b="1" dirty="0" smtClean="0">
                <a:solidFill>
                  <a:srgbClr val="002060"/>
                </a:solidFill>
              </a:rPr>
              <a:t>    </a:t>
            </a:r>
            <a:r>
              <a:rPr lang="ru-RU" sz="2200" dirty="0" smtClean="0">
                <a:latin typeface="Monotype Corsiva" pitchFamily="66" charset="0"/>
              </a:rPr>
              <a:t>На обоих берегах реки растет по пальме, одна против другой. Высота одной 30 локтей, другой – 20 локтей. Расстояние между их основаниями – 50 локтей. На верхушке каждой пальмы сидит птица. Внезапно обе птицы заметили рыбу, выплывшую к поверхности воды между пальмами. Они кинулись к ней разом и достигли её одновременно. На каком расстоянии от основания более высокой пальмы появилась рыба?</a:t>
            </a:r>
          </a:p>
          <a:p>
            <a:pPr eaLnBrk="1" hangingPunct="1"/>
            <a:endParaRPr lang="ru-RU" dirty="0" smtClean="0"/>
          </a:p>
        </p:txBody>
      </p:sp>
      <p:sp>
        <p:nvSpPr>
          <p:cNvPr id="5" name="Прямоугольник 4"/>
          <p:cNvSpPr/>
          <p:nvPr/>
        </p:nvSpPr>
        <p:spPr>
          <a:xfrm>
            <a:off x="285720" y="214291"/>
            <a:ext cx="8643997" cy="584775"/>
          </a:xfrm>
          <a:prstGeom prst="rect">
            <a:avLst/>
          </a:prstGeom>
          <a:noFill/>
        </p:spPr>
        <p:txBody>
          <a:bodyPr wrap="square">
            <a:spAutoFit/>
          </a:bodyPr>
          <a:lstStyle/>
          <a:p>
            <a:pPr algn="ctr">
              <a:defRPr/>
            </a:pPr>
            <a:r>
              <a:rPr lang="ru-RU"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Задача арабского математика XI в</a:t>
            </a:r>
          </a:p>
        </p:txBody>
      </p:sp>
      <p:pic>
        <p:nvPicPr>
          <p:cNvPr id="6" name="Рисунок 2" descr="C:\Documents and Settings\Сергей.BA5D79E89859413\Рабочий стол\3.jpg"/>
          <p:cNvPicPr>
            <a:picLocks noChangeAspect="1" noChangeArrowheads="1"/>
          </p:cNvPicPr>
          <p:nvPr/>
        </p:nvPicPr>
        <p:blipFill>
          <a:blip r:embed="rId3" cstate="print"/>
          <a:srcRect/>
          <a:stretch>
            <a:fillRect/>
          </a:stretch>
        </p:blipFill>
        <p:spPr bwMode="auto">
          <a:xfrm>
            <a:off x="4500562" y="4786322"/>
            <a:ext cx="2490783" cy="1928807"/>
          </a:xfrm>
          <a:prstGeom prst="rect">
            <a:avLst/>
          </a:prstGeom>
          <a:noFill/>
          <a:ln w="9525">
            <a:noFill/>
            <a:miter lim="800000"/>
            <a:headEnd/>
            <a:tailEnd/>
          </a:ln>
        </p:spPr>
      </p:pic>
      <p:cxnSp>
        <p:nvCxnSpPr>
          <p:cNvPr id="9" name="Прямая соединительная линия 8"/>
          <p:cNvCxnSpPr/>
          <p:nvPr/>
        </p:nvCxnSpPr>
        <p:spPr>
          <a:xfrm rot="5400000">
            <a:off x="4500562" y="5500702"/>
            <a:ext cx="142876" cy="142876"/>
          </a:xfrm>
          <a:prstGeom prst="line">
            <a:avLst/>
          </a:prstGeom>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rot="5400000">
            <a:off x="4572000" y="5572140"/>
            <a:ext cx="142876" cy="142876"/>
          </a:xfrm>
          <a:prstGeom prst="line">
            <a:avLst/>
          </a:prstGeom>
        </p:spPr>
        <p:style>
          <a:lnRef idx="1">
            <a:schemeClr val="dk1"/>
          </a:lnRef>
          <a:fillRef idx="0">
            <a:schemeClr val="dk1"/>
          </a:fillRef>
          <a:effectRef idx="0">
            <a:schemeClr val="dk1"/>
          </a:effectRef>
          <a:fontRef idx="minor">
            <a:schemeClr val="tx1"/>
          </a:fontRef>
        </p:style>
      </p:cxnSp>
      <p:cxnSp>
        <p:nvCxnSpPr>
          <p:cNvPr id="12" name="Прямая соединительная линия 11"/>
          <p:cNvCxnSpPr/>
          <p:nvPr/>
        </p:nvCxnSpPr>
        <p:spPr>
          <a:xfrm rot="16200000" flipH="1">
            <a:off x="5786446" y="5857892"/>
            <a:ext cx="142876" cy="142876"/>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p:nvPr/>
        </p:nvCxnSpPr>
        <p:spPr>
          <a:xfrm rot="16200000" flipH="1">
            <a:off x="5857884" y="5786454"/>
            <a:ext cx="142876" cy="14287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4" presetClass="entr" presetSubtype="32"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ox(out)">
                                      <p:cBhvr>
                                        <p:cTn id="14" dur="1000"/>
                                        <p:tgtEl>
                                          <p:spTgt spid="7">
                                            <p:txEl>
                                              <p:pRg st="0" end="0"/>
                                            </p:txEl>
                                          </p:spTgt>
                                        </p:tgtEl>
                                      </p:cBhvr>
                                    </p:animEffect>
                                  </p:childTnLst>
                                </p:cTn>
                              </p:par>
                            </p:childTnLst>
                          </p:cTn>
                        </p:par>
                        <p:par>
                          <p:cTn id="15" fill="hold">
                            <p:stCondLst>
                              <p:cond delay="2000"/>
                            </p:stCondLst>
                            <p:childTnLst>
                              <p:par>
                                <p:cTn id="16" presetID="9" presetClass="entr" presetSubtype="0" fill="hold" nodeType="afterEffect">
                                  <p:stCondLst>
                                    <p:cond delay="0"/>
                                  </p:stCondLst>
                                  <p:childTnLst>
                                    <p:set>
                                      <p:cBhvr>
                                        <p:cTn id="17" dur="1" fill="hold">
                                          <p:stCondLst>
                                            <p:cond delay="0"/>
                                          </p:stCondLst>
                                        </p:cTn>
                                        <p:tgtEl>
                                          <p:spTgt spid="74754"/>
                                        </p:tgtEl>
                                        <p:attrNameLst>
                                          <p:attrName>style.visibility</p:attrName>
                                        </p:attrNameLst>
                                      </p:cBhvr>
                                      <p:to>
                                        <p:strVal val="visible"/>
                                      </p:to>
                                    </p:set>
                                    <p:animEffect transition="in" filter="dissolve">
                                      <p:cBhvr>
                                        <p:cTn id="18" dur="1000"/>
                                        <p:tgtEl>
                                          <p:spTgt spid="74754"/>
                                        </p:tgtEl>
                                      </p:cBhvr>
                                    </p:animEffect>
                                  </p:childTnLst>
                                </p:cTn>
                              </p:par>
                            </p:childTnLst>
                          </p:cTn>
                        </p:par>
                        <p:par>
                          <p:cTn id="19" fill="hold">
                            <p:stCondLst>
                              <p:cond delay="3000"/>
                            </p:stCondLst>
                            <p:childTnLst>
                              <p:par>
                                <p:cTn id="20" presetID="8"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785794"/>
            <a:ext cx="5429272" cy="861774"/>
          </a:xfrm>
          <a:prstGeom prst="rect">
            <a:avLst/>
          </a:prstGeom>
        </p:spPr>
        <p:txBody>
          <a:bodyPr wrap="square">
            <a:spAutoFit/>
          </a:bodyPr>
          <a:lstStyle/>
          <a:p>
            <a:r>
              <a:rPr lang="ru-RU" sz="3200" i="1" dirty="0" smtClean="0"/>
              <a:t>Применение  открытий</a:t>
            </a:r>
          </a:p>
          <a:p>
            <a:r>
              <a:rPr lang="ru-RU" i="1" dirty="0" smtClean="0"/>
              <a:t> </a:t>
            </a:r>
          </a:p>
        </p:txBody>
      </p:sp>
      <p:sp>
        <p:nvSpPr>
          <p:cNvPr id="3" name="TextBox 2"/>
          <p:cNvSpPr txBox="1"/>
          <p:nvPr/>
        </p:nvSpPr>
        <p:spPr>
          <a:xfrm>
            <a:off x="8572528" y="6215082"/>
            <a:ext cx="306494" cy="369332"/>
          </a:xfrm>
          <a:prstGeom prst="rect">
            <a:avLst/>
          </a:prstGeom>
          <a:noFill/>
        </p:spPr>
        <p:txBody>
          <a:bodyPr wrap="none" rtlCol="0">
            <a:spAutoFit/>
          </a:bodyPr>
          <a:lstStyle/>
          <a:p>
            <a:r>
              <a:rPr lang="ru-RU" dirty="0" smtClean="0">
                <a:solidFill>
                  <a:srgbClr val="002060"/>
                </a:solidFill>
              </a:rPr>
              <a:t>3</a:t>
            </a: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th-pif.narod.ru/images/practic/use04.gif"/>
          <p:cNvPicPr>
            <a:picLocks noChangeAspect="1" noChangeArrowheads="1"/>
          </p:cNvPicPr>
          <p:nvPr/>
        </p:nvPicPr>
        <p:blipFill>
          <a:blip r:embed="rId2" cstate="print"/>
          <a:srcRect/>
          <a:stretch>
            <a:fillRect/>
          </a:stretch>
        </p:blipFill>
        <p:spPr bwMode="auto">
          <a:xfrm>
            <a:off x="4214810" y="571480"/>
            <a:ext cx="1500198" cy="3000396"/>
          </a:xfrm>
          <a:prstGeom prst="rect">
            <a:avLst/>
          </a:prstGeom>
        </p:spPr>
        <p:style>
          <a:lnRef idx="2">
            <a:schemeClr val="accent2"/>
          </a:lnRef>
          <a:fillRef idx="1">
            <a:schemeClr val="lt1"/>
          </a:fillRef>
          <a:effectRef idx="0">
            <a:schemeClr val="accent2"/>
          </a:effectRef>
          <a:fontRef idx="minor">
            <a:schemeClr val="dk1"/>
          </a:fontRef>
        </p:style>
      </p:pic>
      <p:sp>
        <p:nvSpPr>
          <p:cNvPr id="5" name="Прямоугольник 4"/>
          <p:cNvSpPr/>
          <p:nvPr/>
        </p:nvSpPr>
        <p:spPr>
          <a:xfrm>
            <a:off x="428596" y="714356"/>
            <a:ext cx="3786214" cy="2308324"/>
          </a:xfrm>
          <a:prstGeom prst="rect">
            <a:avLst/>
          </a:prstGeom>
        </p:spPr>
        <p:txBody>
          <a:bodyPr wrap="square">
            <a:spAutoFit/>
          </a:bodyPr>
          <a:lstStyle/>
          <a:p>
            <a:r>
              <a:rPr lang="ru-RU" sz="1600" i="1" dirty="0" smtClean="0"/>
              <a:t>В зданиях </a:t>
            </a:r>
            <a:r>
              <a:rPr lang="ru-RU" sz="1600" b="1" i="1" dirty="0" smtClean="0"/>
              <a:t>готического и </a:t>
            </a:r>
            <a:r>
              <a:rPr lang="ru-RU" sz="1600" b="1" i="1" dirty="0" err="1" smtClean="0"/>
              <a:t>ромaнского</a:t>
            </a:r>
            <a:r>
              <a:rPr lang="ru-RU" sz="1600" b="1" i="1" dirty="0" smtClean="0"/>
              <a:t> стиля</a:t>
            </a:r>
            <a:r>
              <a:rPr lang="ru-RU" sz="1600" i="1" dirty="0" smtClean="0"/>
              <a:t> верхние части окон расчленяются каменными ребрами, которые не только играют роль орнамента, но и способствуют прочности окон. На рисунке представлен простой пример такого окна в готическом стиле. </a:t>
            </a:r>
            <a:endParaRPr lang="ru-RU" sz="1600" i="1" dirty="0"/>
          </a:p>
        </p:txBody>
      </p:sp>
      <p:pic>
        <p:nvPicPr>
          <p:cNvPr id="33797" name="Picture 5" descr="http://th-pif.narod.ru/images/practic/rom.jpg"/>
          <p:cNvPicPr>
            <a:picLocks noChangeAspect="1" noChangeArrowheads="1"/>
          </p:cNvPicPr>
          <p:nvPr/>
        </p:nvPicPr>
        <p:blipFill>
          <a:blip r:embed="rId3" cstate="print"/>
          <a:srcRect/>
          <a:stretch>
            <a:fillRect/>
          </a:stretch>
        </p:blipFill>
        <p:spPr bwMode="auto">
          <a:xfrm>
            <a:off x="6000760" y="714356"/>
            <a:ext cx="1885950" cy="2571768"/>
          </a:xfrm>
          <a:prstGeom prst="rect">
            <a:avLst/>
          </a:prstGeom>
          <a:noFill/>
        </p:spPr>
      </p:pic>
      <p:sp>
        <p:nvSpPr>
          <p:cNvPr id="11" name="Прямоугольник 10"/>
          <p:cNvSpPr/>
          <p:nvPr/>
        </p:nvSpPr>
        <p:spPr>
          <a:xfrm>
            <a:off x="428596" y="3286124"/>
            <a:ext cx="7643866" cy="1569660"/>
          </a:xfrm>
          <a:prstGeom prst="rect">
            <a:avLst/>
          </a:prstGeom>
        </p:spPr>
        <p:txBody>
          <a:bodyPr wrap="square">
            <a:spAutoFit/>
          </a:bodyPr>
          <a:lstStyle/>
          <a:p>
            <a:r>
              <a:rPr lang="ru-RU" sz="1600" b="1" dirty="0" smtClean="0"/>
              <a:t>Молниеотвод</a:t>
            </a:r>
          </a:p>
          <a:p>
            <a:r>
              <a:rPr lang="ru-RU" sz="1600" dirty="0" smtClean="0"/>
              <a:t>Молниеотвод защищает от молнии все предметы, расстояние до которых от его основания не превышает его удвоенной высоты. По теореме Пифагора можно определить</a:t>
            </a:r>
            <a:r>
              <a:rPr lang="ru-RU" sz="1600" i="1" dirty="0" smtClean="0"/>
              <a:t> оптимальное положение молниеотвода на двускатной крыше, обеспечивающее наименьшую его доступную высоту.</a:t>
            </a:r>
            <a:r>
              <a:rPr lang="ru-RU" sz="1600" dirty="0" smtClean="0"/>
              <a:t/>
            </a:r>
            <a:br>
              <a:rPr lang="ru-RU" sz="1600" dirty="0" smtClean="0"/>
            </a:br>
            <a:endParaRPr lang="ru-RU" sz="1600" dirty="0"/>
          </a:p>
        </p:txBody>
      </p:sp>
      <p:sp>
        <p:nvSpPr>
          <p:cNvPr id="12" name="Прямоугольник 11"/>
          <p:cNvSpPr/>
          <p:nvPr/>
        </p:nvSpPr>
        <p:spPr>
          <a:xfrm>
            <a:off x="428596" y="4857760"/>
            <a:ext cx="7715304" cy="1569660"/>
          </a:xfrm>
          <a:prstGeom prst="rect">
            <a:avLst/>
          </a:prstGeom>
        </p:spPr>
        <p:txBody>
          <a:bodyPr wrap="square">
            <a:spAutoFit/>
          </a:bodyPr>
          <a:lstStyle/>
          <a:p>
            <a:r>
              <a:rPr lang="ru-RU" sz="1600" b="1" dirty="0" smtClean="0"/>
              <a:t>Мобильная связь</a:t>
            </a:r>
          </a:p>
          <a:p>
            <a:r>
              <a:rPr lang="ru-RU" sz="1600" dirty="0" smtClean="0"/>
              <a:t>В настоящее время на рынке мобильной связи идет большая конкуренция среди операторов. Чем надежнее связь, чем больше зона покрытия, тем больше потребителей у оператора. При строительстве вышки (антенны) часто приходится решать задачу: </a:t>
            </a:r>
            <a:r>
              <a:rPr lang="ru-RU" sz="1600" i="1" dirty="0" smtClean="0"/>
              <a:t>какую наибольшую высоту должна иметь антенна, чтобы передачу можно было принимать в определенном радиусе</a:t>
            </a:r>
            <a:endParaRPr lang="ru-RU" sz="1600" dirty="0"/>
          </a:p>
        </p:txBody>
      </p:sp>
      <p:sp>
        <p:nvSpPr>
          <p:cNvPr id="15" name="Прямоугольник 14"/>
          <p:cNvSpPr/>
          <p:nvPr/>
        </p:nvSpPr>
        <p:spPr>
          <a:xfrm>
            <a:off x="2286000" y="2551837"/>
            <a:ext cx="4572000" cy="369332"/>
          </a:xfrm>
          <a:prstGeom prst="rect">
            <a:avLst/>
          </a:prstGeom>
        </p:spPr>
        <p:txBody>
          <a:bodyPr>
            <a:spAutoFit/>
          </a:bodyPr>
          <a:lstStyle/>
          <a:p>
            <a:r>
              <a:rPr lang="ru-RU" dirty="0" smtClean="0"/>
              <a:t> </a:t>
            </a:r>
            <a:endParaRPr lang="ru-RU" dirty="0"/>
          </a:p>
        </p:txBody>
      </p:sp>
      <p:sp>
        <p:nvSpPr>
          <p:cNvPr id="18" name="TextBox 17"/>
          <p:cNvSpPr txBox="1"/>
          <p:nvPr/>
        </p:nvSpPr>
        <p:spPr>
          <a:xfrm>
            <a:off x="571472" y="214290"/>
            <a:ext cx="235745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Теорема Пифагора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0-#ppt_w/2"/>
                                          </p:val>
                                        </p:tav>
                                        <p:tav tm="100000">
                                          <p:val>
                                            <p:strVal val="#ppt_x"/>
                                          </p:val>
                                        </p:tav>
                                      </p:tavLst>
                                    </p:anim>
                                    <p:anim calcmode="lin" valueType="num">
                                      <p:cBhvr additive="base">
                                        <p:cTn id="8" dur="20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0-#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par>
                                <p:cTn id="14" presetID="4" presetClass="entr" presetSubtype="32" fill="hold" nodeType="withEffect">
                                  <p:stCondLst>
                                    <p:cond delay="0"/>
                                  </p:stCondLst>
                                  <p:childTnLst>
                                    <p:set>
                                      <p:cBhvr>
                                        <p:cTn id="15" dur="1" fill="hold">
                                          <p:stCondLst>
                                            <p:cond delay="0"/>
                                          </p:stCondLst>
                                        </p:cTn>
                                        <p:tgtEl>
                                          <p:spTgt spid="33794"/>
                                        </p:tgtEl>
                                        <p:attrNameLst>
                                          <p:attrName>style.visibility</p:attrName>
                                        </p:attrNameLst>
                                      </p:cBhvr>
                                      <p:to>
                                        <p:strVal val="visible"/>
                                      </p:to>
                                    </p:set>
                                    <p:animEffect transition="in" filter="box(out)">
                                      <p:cBhvr>
                                        <p:cTn id="16" dur="2000"/>
                                        <p:tgtEl>
                                          <p:spTgt spid="33794"/>
                                        </p:tgtEl>
                                      </p:cBhvr>
                                    </p:animEffect>
                                  </p:childTnLst>
                                </p:cTn>
                              </p:par>
                              <p:par>
                                <p:cTn id="17" presetID="4" presetClass="entr" presetSubtype="32" fill="hold" nodeType="withEffect">
                                  <p:stCondLst>
                                    <p:cond delay="0"/>
                                  </p:stCondLst>
                                  <p:childTnLst>
                                    <p:set>
                                      <p:cBhvr>
                                        <p:cTn id="18" dur="1" fill="hold">
                                          <p:stCondLst>
                                            <p:cond delay="0"/>
                                          </p:stCondLst>
                                        </p:cTn>
                                        <p:tgtEl>
                                          <p:spTgt spid="33797"/>
                                        </p:tgtEl>
                                        <p:attrNameLst>
                                          <p:attrName>style.visibility</p:attrName>
                                        </p:attrNameLst>
                                      </p:cBhvr>
                                      <p:to>
                                        <p:strVal val="visible"/>
                                      </p:to>
                                    </p:set>
                                    <p:animEffect transition="in" filter="box(out)">
                                      <p:cBhvr>
                                        <p:cTn id="19" dur="2000"/>
                                        <p:tgtEl>
                                          <p:spTgt spid="33797"/>
                                        </p:tgtEl>
                                      </p:cBhvr>
                                    </p:animEffect>
                                  </p:childTnLst>
                                </p:cTn>
                              </p:par>
                            </p:childTnLst>
                          </p:cTn>
                        </p:par>
                        <p:par>
                          <p:cTn id="20" fill="hold">
                            <p:stCondLst>
                              <p:cond delay="4000"/>
                            </p:stCondLst>
                            <p:childTnLst>
                              <p:par>
                                <p:cTn id="21" presetID="37"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ppt_x</p:attrName>
                                        </p:attrNameLst>
                                      </p:cBhvr>
                                      <p:tavLst>
                                        <p:tav tm="0">
                                          <p:val>
                                            <p:strVal val="#ppt_x"/>
                                          </p:val>
                                        </p:tav>
                                        <p:tav tm="100000">
                                          <p:val>
                                            <p:strVal val="#ppt_x"/>
                                          </p:val>
                                        </p:tav>
                                      </p:tavLst>
                                    </p:anim>
                                    <p:anim calcmode="lin" valueType="num">
                                      <p:cBhvr>
                                        <p:cTn id="25" dur="1800" decel="100000" fill="hold"/>
                                        <p:tgtEl>
                                          <p:spTgt spid="11"/>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6000"/>
                            </p:stCondLst>
                            <p:childTnLst>
                              <p:par>
                                <p:cTn id="28" presetID="37"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anim calcmode="lin" valueType="num">
                                      <p:cBhvr>
                                        <p:cTn id="31" dur="2000" fill="hold"/>
                                        <p:tgtEl>
                                          <p:spTgt spid="12"/>
                                        </p:tgtEl>
                                        <p:attrNameLst>
                                          <p:attrName>ppt_x</p:attrName>
                                        </p:attrNameLst>
                                      </p:cBhvr>
                                      <p:tavLst>
                                        <p:tav tm="0">
                                          <p:val>
                                            <p:strVal val="#ppt_x"/>
                                          </p:val>
                                        </p:tav>
                                        <p:tav tm="100000">
                                          <p:val>
                                            <p:strVal val="#ppt_x"/>
                                          </p:val>
                                        </p:tav>
                                      </p:tavLst>
                                    </p:anim>
                                    <p:anim calcmode="lin" valueType="num">
                                      <p:cBhvr>
                                        <p:cTn id="32" dur="1800" decel="100000" fill="hold"/>
                                        <p:tgtEl>
                                          <p:spTgt spid="12"/>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mp;Pcy;&amp;ucy;&amp;tcy;&amp;softcy; &amp;scy;&amp;vcy;&amp;iecy;&amp;tcy;&amp;ocy;&amp;vcy;&amp;ocy;&amp;gcy;&amp;ocy; &amp;lcy;&amp;ucy;&amp;chcy;&amp;acy;"/>
          <p:cNvPicPr>
            <a:picLocks noChangeAspect="1" noChangeArrowheads="1"/>
          </p:cNvPicPr>
          <p:nvPr/>
        </p:nvPicPr>
        <p:blipFill>
          <a:blip r:embed="rId2" cstate="print"/>
          <a:srcRect/>
          <a:stretch>
            <a:fillRect/>
          </a:stretch>
        </p:blipFill>
        <p:spPr bwMode="auto">
          <a:xfrm>
            <a:off x="6643702" y="3071810"/>
            <a:ext cx="1009650" cy="1895476"/>
          </a:xfrm>
          <a:prstGeom prst="rect">
            <a:avLst/>
          </a:prstGeom>
          <a:noFill/>
        </p:spPr>
      </p:pic>
      <p:sp>
        <p:nvSpPr>
          <p:cNvPr id="3" name="Прямоугольник 2"/>
          <p:cNvSpPr/>
          <p:nvPr/>
        </p:nvSpPr>
        <p:spPr>
          <a:xfrm>
            <a:off x="571472" y="642918"/>
            <a:ext cx="5214974" cy="4770537"/>
          </a:xfrm>
          <a:prstGeom prst="rect">
            <a:avLst/>
          </a:prstGeom>
        </p:spPr>
        <p:txBody>
          <a:bodyPr wrap="square">
            <a:spAutoFit/>
          </a:bodyPr>
          <a:lstStyle/>
          <a:p>
            <a:pPr indent="457200"/>
            <a:r>
              <a:rPr lang="ru-RU" sz="1600" dirty="0" smtClean="0"/>
              <a:t>В конце девятнадцатого века высказывались разнообразные предположения о существовании обитателей Марса подобных человеку, это явилось следствием открытий итальянского астронома </a:t>
            </a:r>
            <a:r>
              <a:rPr lang="ru-RU" sz="1600" dirty="0" err="1" smtClean="0"/>
              <a:t>Скиапарелли</a:t>
            </a:r>
            <a:r>
              <a:rPr lang="ru-RU" sz="1600" dirty="0" smtClean="0"/>
              <a:t> (открыл на Марсе каналы которые долгое время считались </a:t>
            </a:r>
            <a:r>
              <a:rPr lang="ru-RU" sz="1600" dirty="0" err="1" smtClean="0"/>
              <a:t>исскуственными</a:t>
            </a:r>
            <a:r>
              <a:rPr lang="ru-RU" sz="1600" dirty="0" smtClean="0"/>
              <a:t>) и др.</a:t>
            </a:r>
          </a:p>
          <a:p>
            <a:pPr indent="457200"/>
            <a:endParaRPr lang="ru-RU" sz="1600" dirty="0" smtClean="0"/>
          </a:p>
          <a:p>
            <a:pPr indent="457200"/>
            <a:r>
              <a:rPr lang="ru-RU" sz="1600" dirty="0" smtClean="0"/>
              <a:t> Естественно, что вопрос о том, можно ли с помощью световых сигналов объясняться с этими гипотетическими существами, вызвал оживленную дискуссию. Парижской академией наук была даже установлена премия в 100000 франков тому, кто первый установит связь с каким-нибудь обитателем другого небесного тела; эта премия все еще ждет счастливца. В шутку, хотя и не совсем безосновательно, было решено передать обитателям Марса сигнал в виде теоремы Пифагора.</a:t>
            </a:r>
          </a:p>
          <a:p>
            <a:r>
              <a:rPr lang="ru-RU" sz="1600" dirty="0" smtClean="0"/>
              <a:t> </a:t>
            </a:r>
            <a:endParaRPr lang="ru-RU" sz="1600" dirty="0"/>
          </a:p>
        </p:txBody>
      </p:sp>
      <p:pic>
        <p:nvPicPr>
          <p:cNvPr id="45060" name="Picture 4" descr="th_pf"/>
          <p:cNvPicPr>
            <a:picLocks noChangeAspect="1" noChangeArrowheads="1" noCrop="1"/>
          </p:cNvPicPr>
          <p:nvPr/>
        </p:nvPicPr>
        <p:blipFill>
          <a:blip r:embed="rId3" cstate="print"/>
          <a:srcRect/>
          <a:stretch>
            <a:fillRect/>
          </a:stretch>
        </p:blipFill>
        <p:spPr bwMode="auto">
          <a:xfrm>
            <a:off x="5929322" y="642918"/>
            <a:ext cx="2143140" cy="2428892"/>
          </a:xfrm>
          <a:prstGeom prst="rect">
            <a:avLst/>
          </a:prstGeom>
          <a:noFill/>
        </p:spPr>
      </p:pic>
      <p:sp>
        <p:nvSpPr>
          <p:cNvPr id="5" name="Прямоугольник 4"/>
          <p:cNvSpPr/>
          <p:nvPr/>
        </p:nvSpPr>
        <p:spPr>
          <a:xfrm rot="10800000" flipV="1">
            <a:off x="500034" y="5214949"/>
            <a:ext cx="7500990" cy="1200329"/>
          </a:xfrm>
          <a:prstGeom prst="rect">
            <a:avLst/>
          </a:prstGeom>
        </p:spPr>
        <p:txBody>
          <a:bodyPr wrap="square">
            <a:spAutoFit/>
          </a:bodyPr>
          <a:lstStyle/>
          <a:p>
            <a:r>
              <a:rPr lang="ru-RU" i="1" dirty="0" smtClean="0"/>
              <a:t>Неизвестно, как это сделать; но для всех очевидно, что математический факт, выражаемый теоремой Пифагора имеет место всюду и поэтому похожие на нас обитатели другого мира должны понять такой сигнал. </a:t>
            </a:r>
            <a:endParaRPr lang="ru-RU" i="1" dirty="0"/>
          </a:p>
        </p:txBody>
      </p:sp>
      <p:sp>
        <p:nvSpPr>
          <p:cNvPr id="6" name="Прямоугольник 5"/>
          <p:cNvSpPr/>
          <p:nvPr/>
        </p:nvSpPr>
        <p:spPr>
          <a:xfrm>
            <a:off x="642909" y="142852"/>
            <a:ext cx="235745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Теорема Пифагора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 presetClass="entr" presetSubtype="5"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2000"/>
                                        <p:tgtEl>
                                          <p:spTgt spid="3"/>
                                        </p:tgtEl>
                                      </p:cBhvr>
                                    </p:animEffect>
                                  </p:childTnLst>
                                </p:cTn>
                              </p:par>
                              <p:par>
                                <p:cTn id="13" presetID="8" presetClass="entr" presetSubtype="32" fill="hold" nodeType="withEffect">
                                  <p:stCondLst>
                                    <p:cond delay="0"/>
                                  </p:stCondLst>
                                  <p:childTnLst>
                                    <p:set>
                                      <p:cBhvr>
                                        <p:cTn id="14" dur="1" fill="hold">
                                          <p:stCondLst>
                                            <p:cond delay="0"/>
                                          </p:stCondLst>
                                        </p:cTn>
                                        <p:tgtEl>
                                          <p:spTgt spid="45060"/>
                                        </p:tgtEl>
                                        <p:attrNameLst>
                                          <p:attrName>style.visibility</p:attrName>
                                        </p:attrNameLst>
                                      </p:cBhvr>
                                      <p:to>
                                        <p:strVal val="visible"/>
                                      </p:to>
                                    </p:set>
                                    <p:animEffect transition="in" filter="diamond(out)">
                                      <p:cBhvr>
                                        <p:cTn id="15" dur="2000"/>
                                        <p:tgtEl>
                                          <p:spTgt spid="45060"/>
                                        </p:tgtEl>
                                      </p:cBhvr>
                                    </p:animEffect>
                                  </p:childTnLst>
                                </p:cTn>
                              </p:par>
                              <p:par>
                                <p:cTn id="16" presetID="8" presetClass="entr" presetSubtype="32" fill="hold" nodeType="withEffect">
                                  <p:stCondLst>
                                    <p:cond delay="0"/>
                                  </p:stCondLst>
                                  <p:childTnLst>
                                    <p:set>
                                      <p:cBhvr>
                                        <p:cTn id="17" dur="1" fill="hold">
                                          <p:stCondLst>
                                            <p:cond delay="0"/>
                                          </p:stCondLst>
                                        </p:cTn>
                                        <p:tgtEl>
                                          <p:spTgt spid="45058"/>
                                        </p:tgtEl>
                                        <p:attrNameLst>
                                          <p:attrName>style.visibility</p:attrName>
                                        </p:attrNameLst>
                                      </p:cBhvr>
                                      <p:to>
                                        <p:strVal val="visible"/>
                                      </p:to>
                                    </p:set>
                                    <p:animEffect transition="in" filter="diamond(out)">
                                      <p:cBhvr>
                                        <p:cTn id="18" dur="2000"/>
                                        <p:tgtEl>
                                          <p:spTgt spid="45058"/>
                                        </p:tgtEl>
                                      </p:cBhvr>
                                    </p:animEffect>
                                  </p:childTnLst>
                                </p:cTn>
                              </p:par>
                            </p:childTnLst>
                          </p:cTn>
                        </p:par>
                        <p:par>
                          <p:cTn id="19" fill="hold">
                            <p:stCondLst>
                              <p:cond delay="4000"/>
                            </p:stCondLst>
                            <p:childTnLst>
                              <p:par>
                                <p:cTn id="20" presetID="37"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ppt_x</p:attrName>
                                        </p:attrNameLst>
                                      </p:cBhvr>
                                      <p:tavLst>
                                        <p:tav tm="0">
                                          <p:val>
                                            <p:strVal val="#ppt_x"/>
                                          </p:val>
                                        </p:tav>
                                        <p:tav tm="100000">
                                          <p:val>
                                            <p:strVal val="#ppt_x"/>
                                          </p:val>
                                        </p:tav>
                                      </p:tavLst>
                                    </p:anim>
                                    <p:anim calcmode="lin" valueType="num">
                                      <p:cBhvr>
                                        <p:cTn id="24" dur="1800" decel="100000" fill="hold"/>
                                        <p:tgtEl>
                                          <p:spTgt spid="5"/>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857232"/>
            <a:ext cx="5776819" cy="584775"/>
          </a:xfrm>
          <a:prstGeom prst="rect">
            <a:avLst/>
          </a:prstGeom>
        </p:spPr>
        <p:txBody>
          <a:bodyPr wrap="square">
            <a:spAutoFit/>
          </a:bodyPr>
          <a:lstStyle/>
          <a:p>
            <a:r>
              <a:rPr lang="ru-RU" sz="3200" i="1" dirty="0" smtClean="0"/>
              <a:t>Занимательные задачи</a:t>
            </a:r>
            <a:endParaRPr lang="ru-RU" sz="3200" dirty="0"/>
          </a:p>
        </p:txBody>
      </p:sp>
      <p:sp>
        <p:nvSpPr>
          <p:cNvPr id="3" name="TextBox 2"/>
          <p:cNvSpPr txBox="1"/>
          <p:nvPr/>
        </p:nvSpPr>
        <p:spPr>
          <a:xfrm>
            <a:off x="8572528" y="6357958"/>
            <a:ext cx="306494" cy="369332"/>
          </a:xfrm>
          <a:prstGeom prst="rect">
            <a:avLst/>
          </a:prstGeom>
          <a:noFill/>
        </p:spPr>
        <p:txBody>
          <a:bodyPr wrap="none" rtlCol="0">
            <a:spAutoFit/>
          </a:bodyPr>
          <a:lstStyle/>
          <a:p>
            <a:r>
              <a:rPr lang="ru-RU" dirty="0" smtClean="0">
                <a:solidFill>
                  <a:srgbClr val="002060"/>
                </a:solidFill>
              </a:rPr>
              <a:t>4</a:t>
            </a: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0298" y="785794"/>
            <a:ext cx="5275244" cy="2062103"/>
          </a:xfrm>
          <a:prstGeom prst="rect">
            <a:avLst/>
          </a:prstGeom>
          <a:noFill/>
        </p:spPr>
        <p:txBody>
          <a:bodyPr wrap="square" rtlCol="0">
            <a:spAutoFit/>
          </a:bodyPr>
          <a:lstStyle/>
          <a:p>
            <a:pPr algn="ctr"/>
            <a:r>
              <a:rPr lang="ru-RU" sz="3200" i="1" dirty="0" smtClean="0"/>
              <a:t>Жизнь замечательных людей</a:t>
            </a:r>
          </a:p>
          <a:p>
            <a:pPr algn="ctr"/>
            <a:endParaRPr lang="ru-RU" sz="3200" i="1" dirty="0" smtClean="0"/>
          </a:p>
          <a:p>
            <a:pPr algn="ctr"/>
            <a:r>
              <a:rPr lang="ru-RU" sz="3200" i="1" dirty="0" smtClean="0"/>
              <a:t>(Ж З Л)</a:t>
            </a:r>
            <a:endParaRPr lang="ru-RU" sz="3200" i="1" dirty="0"/>
          </a:p>
        </p:txBody>
      </p:sp>
      <p:sp>
        <p:nvSpPr>
          <p:cNvPr id="3" name="TextBox 2"/>
          <p:cNvSpPr txBox="1"/>
          <p:nvPr/>
        </p:nvSpPr>
        <p:spPr>
          <a:xfrm>
            <a:off x="8501090" y="6215082"/>
            <a:ext cx="592246" cy="369332"/>
          </a:xfrm>
          <a:prstGeom prst="rect">
            <a:avLst/>
          </a:prstGeom>
          <a:noFill/>
        </p:spPr>
        <p:txBody>
          <a:bodyPr wrap="square" rtlCol="0">
            <a:spAutoFit/>
          </a:bodyPr>
          <a:lstStyle/>
          <a:p>
            <a:r>
              <a:rPr lang="ru-RU" dirty="0" smtClean="0">
                <a:solidFill>
                  <a:srgbClr val="002060"/>
                </a:solidFill>
              </a:rPr>
              <a:t>1</a:t>
            </a: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9" y="3500438"/>
            <a:ext cx="2928958" cy="400110"/>
          </a:xfrm>
          <a:prstGeom prst="rect">
            <a:avLst/>
          </a:prstGeom>
        </p:spPr>
        <p:txBody>
          <a:bodyPr wrap="square">
            <a:spAutoFit/>
          </a:bodyPr>
          <a:lstStyle/>
          <a:p>
            <a:pPr algn="ctr"/>
            <a:r>
              <a:rPr lang="ru-RU" sz="2000" i="1" dirty="0" smtClean="0"/>
              <a:t> </a:t>
            </a:r>
            <a:endParaRPr lang="ru-RU" sz="2000" i="1" dirty="0"/>
          </a:p>
        </p:txBody>
      </p:sp>
      <p:sp>
        <p:nvSpPr>
          <p:cNvPr id="4" name="TextBox 3"/>
          <p:cNvSpPr txBox="1"/>
          <p:nvPr/>
        </p:nvSpPr>
        <p:spPr>
          <a:xfrm>
            <a:off x="357158" y="4143380"/>
            <a:ext cx="2357454" cy="1015663"/>
          </a:xfrm>
          <a:prstGeom prst="rect">
            <a:avLst/>
          </a:prstGeom>
          <a:noFill/>
        </p:spPr>
        <p:txBody>
          <a:bodyPr wrap="square" rtlCol="0">
            <a:spAutoFit/>
          </a:bodyPr>
          <a:lstStyle/>
          <a:p>
            <a:r>
              <a:rPr lang="ru-RU" sz="2000" i="1" dirty="0" smtClean="0"/>
              <a:t>древнегреческий</a:t>
            </a:r>
          </a:p>
          <a:p>
            <a:r>
              <a:rPr lang="ru-RU" sz="2000" i="1" dirty="0" smtClean="0"/>
              <a:t> философ и </a:t>
            </a:r>
          </a:p>
          <a:p>
            <a:r>
              <a:rPr lang="ru-RU" sz="2000" i="1" dirty="0" smtClean="0"/>
              <a:t>математик</a:t>
            </a:r>
            <a:endParaRPr lang="ru-RU" sz="2000" i="1" dirty="0"/>
          </a:p>
        </p:txBody>
      </p:sp>
      <p:pic>
        <p:nvPicPr>
          <p:cNvPr id="6" name="Picture 7" descr="0006-006-Velikij-uchenyj-Fales-Miletskij-osnoval-odnu-iz-prekrasnejshikh-nauk"/>
          <p:cNvPicPr>
            <a:picLocks noChangeAspect="1" noChangeArrowheads="1"/>
          </p:cNvPicPr>
          <p:nvPr/>
        </p:nvPicPr>
        <p:blipFill>
          <a:blip r:embed="rId2" cstate="print"/>
          <a:srcRect r="50781"/>
          <a:stretch>
            <a:fillRect/>
          </a:stretch>
        </p:blipFill>
        <p:spPr bwMode="auto">
          <a:xfrm>
            <a:off x="428596" y="285728"/>
            <a:ext cx="2214578" cy="3071834"/>
          </a:xfrm>
          <a:prstGeom prst="rect">
            <a:avLst/>
          </a:prstGeom>
          <a:noFill/>
          <a:ln w="9525">
            <a:noFill/>
            <a:miter lim="800000"/>
            <a:headEnd/>
            <a:tailEnd/>
          </a:ln>
          <a:effectLst/>
        </p:spPr>
      </p:pic>
      <p:sp>
        <p:nvSpPr>
          <p:cNvPr id="7" name="TextBox 6"/>
          <p:cNvSpPr txBox="1"/>
          <p:nvPr/>
        </p:nvSpPr>
        <p:spPr>
          <a:xfrm rot="10800000" flipV="1">
            <a:off x="285720" y="3765859"/>
            <a:ext cx="2643206" cy="400110"/>
          </a:xfrm>
          <a:prstGeom prst="rect">
            <a:avLst/>
          </a:prstGeom>
          <a:noFill/>
        </p:spPr>
        <p:txBody>
          <a:bodyPr wrap="square" rtlCol="0">
            <a:spAutoFit/>
          </a:bodyPr>
          <a:lstStyle/>
          <a:p>
            <a:pPr algn="ctr"/>
            <a:r>
              <a:rPr lang="ru-RU" sz="2000" i="1" dirty="0" smtClean="0"/>
              <a:t>Фалес Милетский -</a:t>
            </a:r>
            <a:endParaRPr lang="ru-RU" sz="2000" i="1" dirty="0"/>
          </a:p>
        </p:txBody>
      </p:sp>
      <p:sp>
        <p:nvSpPr>
          <p:cNvPr id="8" name="Прямоугольник 7"/>
          <p:cNvSpPr/>
          <p:nvPr/>
        </p:nvSpPr>
        <p:spPr>
          <a:xfrm>
            <a:off x="2928926" y="285727"/>
            <a:ext cx="5000660" cy="61560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i="1" dirty="0" smtClean="0"/>
              <a:t> </a:t>
            </a:r>
            <a:r>
              <a:rPr lang="ru-RU" sz="1600" dirty="0" smtClean="0"/>
              <a:t>В период с 624 по 547 год до нашей эры жил в </a:t>
            </a:r>
            <a:r>
              <a:rPr lang="ru-RU" sz="1600" dirty="0" err="1" smtClean="0"/>
              <a:t>Милете</a:t>
            </a:r>
            <a:r>
              <a:rPr lang="ru-RU" sz="1600" dirty="0" smtClean="0"/>
              <a:t> человек по имени Фалес. Сын богатого купца, он в молодые годы много путешествовал, занимался торговлей, изучал математику и астрономию у египтян, учился магии у халдеев... Вернувшись в родной город, Фалес не стал тратить время на торговлю. Он принялся давать советы, рассуждать о природе явлений и наподобие иудейских пророков проповедовать свои взгляды перед немногочисленными учениками.</a:t>
            </a:r>
          </a:p>
          <a:p>
            <a:endParaRPr lang="ru-RU" sz="1600" dirty="0" smtClean="0"/>
          </a:p>
          <a:p>
            <a:r>
              <a:rPr lang="ru-RU" sz="1600" dirty="0" smtClean="0"/>
              <a:t> К сожалению, мудрецы смертны точно так же, как и все остальные люди, пусть даже не отмеченные печатью гения. Сохранилось предание, что во время одной из Олимпиад престарелый мудрец, он был, между прочим, страстным болельщиком, взволнованный победой не то сына, не то внука, привстал на скамье, крикнул «слава!» и упал замертво прямо на стадионе. Горожане похоронили Фалеса. Выбили на его гробнице надпись, гласящую: «Насколько мала эта гробница Фалеса, настолько велика слава этого царя астрономов в области звезд».</a:t>
            </a:r>
            <a:endParaRPr lang="ru-RU"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par>
                          <p:cTn id="8" fill="hold">
                            <p:stCondLst>
                              <p:cond delay="2000"/>
                            </p:stCondLst>
                            <p:childTnLst>
                              <p:par>
                                <p:cTn id="9" presetID="2" presetClass="entr" presetSubtype="12"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0" presetClass="entr" presetSubtype="0" fill="hold" grpId="3"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edg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214554"/>
            <a:ext cx="7858180" cy="4524315"/>
          </a:xfrm>
          <a:prstGeom prst="rect">
            <a:avLst/>
          </a:prstGeom>
        </p:spPr>
        <p:txBody>
          <a:bodyPr wrap="square">
            <a:spAutoFit/>
          </a:bodyPr>
          <a:lstStyle/>
          <a:p>
            <a:pPr algn="ctr"/>
            <a:r>
              <a:rPr lang="ru-RU" dirty="0" smtClean="0"/>
              <a:t>Собрав астрономические сведения, полученные от египетских жрецов, воедино, Фалес отважился однажды предсказать солнечное затмение. Естественно, ему сначала не поверили. Да и не до того было </a:t>
            </a:r>
            <a:r>
              <a:rPr lang="ru-RU" dirty="0" err="1" smtClean="0"/>
              <a:t>милетцам</a:t>
            </a:r>
            <a:r>
              <a:rPr lang="ru-RU" dirty="0" smtClean="0"/>
              <a:t>. Именно на тот день была назначена битва мидян с </a:t>
            </a:r>
            <a:r>
              <a:rPr lang="ru-RU" dirty="0" err="1" smtClean="0"/>
              <a:t>лидийцами</a:t>
            </a:r>
            <a:r>
              <a:rPr lang="ru-RU" dirty="0" smtClean="0"/>
              <a:t>. И граждане </a:t>
            </a:r>
            <a:r>
              <a:rPr lang="ru-RU" dirty="0" err="1" smtClean="0"/>
              <a:t>Милета</a:t>
            </a:r>
            <a:r>
              <a:rPr lang="ru-RU" dirty="0" smtClean="0"/>
              <a:t> оживленно обсуждали вопрос, не вмешаться ли им в чужую драку. Фалес решительно высказался против войны. </a:t>
            </a:r>
            <a:r>
              <a:rPr lang="ru-RU" dirty="0" err="1" smtClean="0"/>
              <a:t>Милетцы</a:t>
            </a:r>
            <a:r>
              <a:rPr lang="ru-RU" dirty="0" smtClean="0"/>
              <a:t> остались дома. Что же произошло дальше? Не успели бронзовые мечи мидян ударить по не менее бронзовым щитам </a:t>
            </a:r>
            <a:r>
              <a:rPr lang="ru-RU" dirty="0" err="1" smtClean="0"/>
              <a:t>лидийцев</a:t>
            </a:r>
            <a:r>
              <a:rPr lang="ru-RU" dirty="0" smtClean="0"/>
              <a:t>, как небо стало темнеть. На светлый лик Гелиоса — Солнца надвинулось черное пятно. Охваченные ужасом воины побросали оружие и дали тягу. А </a:t>
            </a:r>
            <a:r>
              <a:rPr lang="ru-RU" dirty="0" err="1" smtClean="0"/>
              <a:t>милетцы</a:t>
            </a:r>
            <a:r>
              <a:rPr lang="ru-RU" dirty="0" smtClean="0"/>
              <a:t>? Напуганные в основном колдовской точностью предсказания Фалеса, они все-таки нашли в себе силы заложить колесницы и выехать на поле несостоявшейся битвы. Там они нагрузили возы брошенным снаряжением, прихватили и кое-кого из не успевших убежать соседей, обратив их тут же в рабство. После этого события слава Фалеса возросла невероятно.</a:t>
            </a:r>
            <a:endParaRPr lang="ru-RU" dirty="0"/>
          </a:p>
        </p:txBody>
      </p:sp>
      <p:pic>
        <p:nvPicPr>
          <p:cNvPr id="1026" name="Picture 2" descr="&amp;Vcy; &amp;ocy;&amp;bcy;&amp;shchcy;&amp;iecy;&amp;mcy;, &amp;scy;&amp;kcy;&amp;ocy;&amp;rcy;&amp;ocy; &amp;acy;&amp;vcy;&amp;tcy;&amp;ocy;&amp;rcy;&amp;icy;&amp;tcy;&amp;iecy;&amp;tcy; &amp;Fcy;&amp;acy;&amp;lcy;&amp;iecy;&amp;scy;&amp;acy; &amp;scy;&amp;rcy;&amp;iecy;&amp;dcy;&amp;icy; &amp;scy;&amp;ocy;&amp;gcy;&amp;rcy;&amp;acy;&amp;zhcy;&amp;dcy;&amp;acy;&amp;ncy; &amp;scy;&amp;tcy;&amp;acy;&amp;lcy; &amp;ncy;&amp;iecy;&amp;ocy;&amp;bcy;&amp;ycy;&amp;kcy;&amp;ncy;&amp;ocy;&amp;vcy;&amp;iecy;&amp;ncy;&amp;ncy;&amp;ocy;"/>
          <p:cNvPicPr>
            <a:picLocks noChangeAspect="1" noChangeArrowheads="1"/>
          </p:cNvPicPr>
          <p:nvPr/>
        </p:nvPicPr>
        <p:blipFill>
          <a:blip r:embed="rId2" cstate="print"/>
          <a:srcRect l="3981" t="36882" r="52268" b="7562"/>
          <a:stretch>
            <a:fillRect/>
          </a:stretch>
        </p:blipFill>
        <p:spPr bwMode="auto">
          <a:xfrm>
            <a:off x="214282" y="142852"/>
            <a:ext cx="2214578" cy="2071702"/>
          </a:xfrm>
          <a:prstGeom prst="rect">
            <a:avLst/>
          </a:prstGeom>
          <a:noFill/>
        </p:spPr>
      </p:pic>
      <p:sp>
        <p:nvSpPr>
          <p:cNvPr id="4" name="Прямоугольник 3"/>
          <p:cNvSpPr/>
          <p:nvPr/>
        </p:nvSpPr>
        <p:spPr>
          <a:xfrm>
            <a:off x="2714612" y="214290"/>
            <a:ext cx="5072098" cy="1569660"/>
          </a:xfrm>
          <a:prstGeom prst="rect">
            <a:avLst/>
          </a:prstGeom>
        </p:spPr>
        <p:txBody>
          <a:bodyPr wrap="square">
            <a:spAutoFit/>
          </a:bodyPr>
          <a:lstStyle/>
          <a:p>
            <a:r>
              <a:rPr lang="ru-RU" sz="2400" i="1" dirty="0" smtClean="0"/>
              <a:t>«Насколько мала гробница Фалеса, настолько велика слава этого царя астрономов в области звезд».</a:t>
            </a:r>
            <a:endParaRPr lang="ru-RU"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out)">
                                      <p:cBhvr>
                                        <p:cTn id="7" dur="2000"/>
                                        <p:tgtEl>
                                          <p:spTgt spid="1026"/>
                                        </p:tgtEl>
                                      </p:cBhvr>
                                    </p:animEffect>
                                  </p:childTnLst>
                                </p:cTn>
                              </p:par>
                              <p:par>
                                <p:cTn id="8" presetID="2" presetClass="entr" presetSubtype="3"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2000" fill="hold"/>
                                        <p:tgtEl>
                                          <p:spTgt spid="4"/>
                                        </p:tgtEl>
                                        <p:attrNameLst>
                                          <p:attrName>ppt_x</p:attrName>
                                        </p:attrNameLst>
                                      </p:cBhvr>
                                      <p:tavLst>
                                        <p:tav tm="0">
                                          <p:val>
                                            <p:strVal val="1+#ppt_w/2"/>
                                          </p:val>
                                        </p:tav>
                                        <p:tav tm="100000">
                                          <p:val>
                                            <p:strVal val="#ppt_x"/>
                                          </p:val>
                                        </p:tav>
                                      </p:tavLst>
                                    </p:anim>
                                    <p:anim calcmode="lin" valueType="num">
                                      <p:cBhvr additive="base">
                                        <p:cTn id="11" dur="2000" fill="hold"/>
                                        <p:tgtEl>
                                          <p:spTgt spid="4"/>
                                        </p:tgtEl>
                                        <p:attrNameLst>
                                          <p:attrName>ppt_y</p:attrName>
                                        </p:attrNameLst>
                                      </p:cBhvr>
                                      <p:tavLst>
                                        <p:tav tm="0">
                                          <p:val>
                                            <p:strVal val="0-#ppt_h/2"/>
                                          </p:val>
                                        </p:tav>
                                        <p:tav tm="100000">
                                          <p:val>
                                            <p:strVal val="#ppt_y"/>
                                          </p:val>
                                        </p:tav>
                                      </p:tavLst>
                                    </p:anim>
                                  </p:childTnLst>
                                </p:cTn>
                              </p:par>
                            </p:childTnLst>
                          </p:cTn>
                        </p:par>
                        <p:par>
                          <p:cTn id="12" fill="hold">
                            <p:stCondLst>
                              <p:cond delay="2000"/>
                            </p:stCondLst>
                            <p:childTnLst>
                              <p:par>
                                <p:cTn id="13" presetID="7"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0" fill="hold"/>
                                        <p:tgtEl>
                                          <p:spTgt spid="2"/>
                                        </p:tgtEl>
                                        <p:attrNameLst>
                                          <p:attrName>ppt_x</p:attrName>
                                        </p:attrNameLst>
                                      </p:cBhvr>
                                      <p:tavLst>
                                        <p:tav tm="0">
                                          <p:val>
                                            <p:strVal val="#ppt_x"/>
                                          </p:val>
                                        </p:tav>
                                        <p:tav tm="100000">
                                          <p:val>
                                            <p:strVal val="#ppt_x"/>
                                          </p:val>
                                        </p:tav>
                                      </p:tavLst>
                                    </p:anim>
                                    <p:anim calcmode="lin" valueType="num">
                                      <p:cBhvr additive="base">
                                        <p:cTn id="16"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843"/>
            <a:ext cx="4572000" cy="369332"/>
          </a:xfrm>
          <a:prstGeom prst="rect">
            <a:avLst/>
          </a:prstGeom>
        </p:spPr>
        <p:txBody>
          <a:bodyPr>
            <a:spAutoFit/>
          </a:bodyPr>
          <a:lstStyle/>
          <a:p>
            <a:r>
              <a:rPr lang="ru-RU" dirty="0" smtClean="0"/>
              <a:t> </a:t>
            </a:r>
            <a:endParaRPr lang="ru-RU" dirty="0"/>
          </a:p>
        </p:txBody>
      </p:sp>
      <p:sp>
        <p:nvSpPr>
          <p:cNvPr id="4" name="Прямоугольник 3"/>
          <p:cNvSpPr/>
          <p:nvPr/>
        </p:nvSpPr>
        <p:spPr>
          <a:xfrm>
            <a:off x="1428728" y="571480"/>
            <a:ext cx="6483289" cy="584775"/>
          </a:xfrm>
          <a:prstGeom prst="rect">
            <a:avLst/>
          </a:prstGeom>
        </p:spPr>
        <p:txBody>
          <a:bodyPr wrap="square">
            <a:spAutoFit/>
          </a:bodyPr>
          <a:lstStyle/>
          <a:p>
            <a:pPr algn="ctr"/>
            <a:r>
              <a:rPr lang="ru-RU" sz="3200" i="1" dirty="0" smtClean="0"/>
              <a:t>Высказывания Фалеса:</a:t>
            </a:r>
            <a:endParaRPr lang="ru-RU" sz="3200" i="1" dirty="0"/>
          </a:p>
        </p:txBody>
      </p:sp>
      <p:sp>
        <p:nvSpPr>
          <p:cNvPr id="5" name="Прямоугольник 4"/>
          <p:cNvSpPr/>
          <p:nvPr/>
        </p:nvSpPr>
        <p:spPr>
          <a:xfrm>
            <a:off x="2285984" y="1714488"/>
            <a:ext cx="4572000" cy="369332"/>
          </a:xfrm>
          <a:prstGeom prst="rect">
            <a:avLst/>
          </a:prstGeom>
        </p:spPr>
        <p:txBody>
          <a:bodyPr>
            <a:spAutoFit/>
          </a:bodyPr>
          <a:lstStyle/>
          <a:p>
            <a:r>
              <a:rPr lang="ru-RU" i="1"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5"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500042"/>
            <a:ext cx="5738348" cy="584775"/>
          </a:xfrm>
          <a:prstGeom prst="rect">
            <a:avLst/>
          </a:prstGeom>
        </p:spPr>
        <p:txBody>
          <a:bodyPr wrap="square">
            <a:spAutoFit/>
          </a:bodyPr>
          <a:lstStyle/>
          <a:p>
            <a:r>
              <a:rPr lang="ru-RU" sz="3200" i="1" dirty="0" smtClean="0"/>
              <a:t>Что прекраснее всего?- </a:t>
            </a:r>
            <a:endParaRPr lang="ru-RU" sz="3200" i="1" dirty="0"/>
          </a:p>
        </p:txBody>
      </p:sp>
      <p:sp>
        <p:nvSpPr>
          <p:cNvPr id="3" name="Прямоугольник 2"/>
          <p:cNvSpPr/>
          <p:nvPr/>
        </p:nvSpPr>
        <p:spPr>
          <a:xfrm>
            <a:off x="2286000" y="2143117"/>
            <a:ext cx="4572000" cy="1569660"/>
          </a:xfrm>
          <a:prstGeom prst="rect">
            <a:avLst/>
          </a:prstGeom>
        </p:spPr>
        <p:txBody>
          <a:bodyPr wrap="square">
            <a:spAutoFit/>
          </a:bodyPr>
          <a:lstStyle/>
          <a:p>
            <a:r>
              <a:rPr lang="ru-RU" sz="3200" i="1" dirty="0" smtClean="0"/>
              <a:t>Мир, ибо все, что прекрасно устроено, является его частью.</a:t>
            </a:r>
            <a:endParaRPr lang="ru-RU"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428604"/>
            <a:ext cx="5572164" cy="584775"/>
          </a:xfrm>
          <a:prstGeom prst="rect">
            <a:avLst/>
          </a:prstGeom>
        </p:spPr>
        <p:txBody>
          <a:bodyPr wrap="square">
            <a:spAutoFit/>
          </a:bodyPr>
          <a:lstStyle/>
          <a:p>
            <a:r>
              <a:rPr lang="ru-RU" sz="3200" i="1" dirty="0" smtClean="0"/>
              <a:t>Что мудрее всего?-</a:t>
            </a:r>
            <a:endParaRPr lang="ru-RU" sz="3200" i="1" dirty="0"/>
          </a:p>
        </p:txBody>
      </p:sp>
      <p:sp>
        <p:nvSpPr>
          <p:cNvPr id="3" name="Прямоугольник 2"/>
          <p:cNvSpPr/>
          <p:nvPr/>
        </p:nvSpPr>
        <p:spPr>
          <a:xfrm>
            <a:off x="2286000" y="1500175"/>
            <a:ext cx="4572000" cy="1569660"/>
          </a:xfrm>
          <a:prstGeom prst="rect">
            <a:avLst/>
          </a:prstGeom>
        </p:spPr>
        <p:txBody>
          <a:bodyPr wrap="square">
            <a:spAutoFit/>
          </a:bodyPr>
          <a:lstStyle/>
          <a:p>
            <a:r>
              <a:rPr lang="ru-RU" sz="3200" i="1" dirty="0" smtClean="0"/>
              <a:t>Время, оно породило одно и породит другое. </a:t>
            </a:r>
            <a:endParaRPr lang="ru-RU"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1647</TotalTime>
  <Words>2344</Words>
  <Application>Microsoft Office PowerPoint</Application>
  <PresentationFormat>Экран (4:3)</PresentationFormat>
  <Paragraphs>306</Paragraphs>
  <Slides>35</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35</vt:i4>
      </vt:variant>
    </vt:vector>
  </HeadingPairs>
  <TitlesOfParts>
    <vt:vector size="37" baseType="lpstr">
      <vt:lpstr>Изящная</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Khmelnitskie</dc:creator>
  <cp:lastModifiedBy>Khmelnitskie</cp:lastModifiedBy>
  <cp:revision>181</cp:revision>
  <dcterms:modified xsi:type="dcterms:W3CDTF">2015-01-18T18:31:00Z</dcterms:modified>
</cp:coreProperties>
</file>